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389" r:id="rId2"/>
    <p:sldId id="265" r:id="rId3"/>
    <p:sldId id="387" r:id="rId4"/>
    <p:sldId id="258" r:id="rId5"/>
    <p:sldId id="257" r:id="rId6"/>
    <p:sldId id="393" r:id="rId7"/>
    <p:sldId id="259" r:id="rId8"/>
    <p:sldId id="390" r:id="rId9"/>
    <p:sldId id="391" r:id="rId10"/>
    <p:sldId id="260" r:id="rId11"/>
    <p:sldId id="395" r:id="rId12"/>
    <p:sldId id="394" r:id="rId13"/>
    <p:sldId id="398" r:id="rId14"/>
    <p:sldId id="403" r:id="rId15"/>
    <p:sldId id="396" r:id="rId16"/>
    <p:sldId id="399" r:id="rId17"/>
    <p:sldId id="392" r:id="rId18"/>
    <p:sldId id="401" r:id="rId19"/>
    <p:sldId id="263" r:id="rId20"/>
    <p:sldId id="264" r:id="rId21"/>
  </p:sldIdLst>
  <p:sldSz cx="12192000" cy="6858000"/>
  <p:notesSz cx="6858000" cy="9144000"/>
  <p:embeddedFontLst>
    <p:embeddedFont>
      <p:font typeface="Big Shoulders Display Black" pitchFamily="2" charset="0"/>
      <p:bold r:id="rId23"/>
    </p:embeddedFont>
    <p:embeddedFont>
      <p:font typeface="Roboto Light" panose="02000000000000000000" pitchFamily="2" charset="0"/>
      <p:regular r:id="rId24"/>
      <p:italic r:id="rId25"/>
    </p:embeddedFont>
    <p:embeddedFont>
      <p:font typeface="Roboto Medium" panose="02000000000000000000" pitchFamily="2"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7E3007-EDE6-E789-0BC9-686A58141E0B}" name="Rodney Labauex" initials="RL" userId="S::rodney.labauex2@cityofchicago.org::7c6f01e8-48cd-42be-979d-1619cb092bff" providerId="AD"/>
  <p188:author id="{5E30A154-5DA0-739E-F756-1BE64EBDD50F}" name="Desiree Otkins" initials="DO" userId="S::desiree.otkins@cityofchicago.org::1d42cd81-24d8-4138-a200-2535a4de6d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6400" autoAdjust="0"/>
  </p:normalViewPr>
  <p:slideViewPr>
    <p:cSldViewPr snapToGrid="0">
      <p:cViewPr varScale="1">
        <p:scale>
          <a:sx n="66" d="100"/>
          <a:sy n="66" d="100"/>
        </p:scale>
        <p:origin x="870" y="60"/>
      </p:cViewPr>
      <p:guideLst>
        <p:guide orient="horz" pos="2160"/>
        <p:guide pos="3840"/>
      </p:guideLst>
    </p:cSldViewPr>
  </p:slideViewPr>
  <p:outlineViewPr>
    <p:cViewPr>
      <p:scale>
        <a:sx n="33" d="100"/>
        <a:sy n="33" d="100"/>
      </p:scale>
      <p:origin x="0" y="-54"/>
    </p:cViewPr>
  </p:outlineViewPr>
  <p:notesTextViewPr>
    <p:cViewPr>
      <p:scale>
        <a:sx n="1" d="1"/>
        <a:sy n="1" d="1"/>
      </p:scale>
      <p:origin x="0" y="0"/>
    </p:cViewPr>
  </p:notesTextViewPr>
  <p:notesViewPr>
    <p:cSldViewPr snapToGrid="0">
      <p:cViewPr varScale="1">
        <p:scale>
          <a:sx n="75" d="100"/>
          <a:sy n="75" d="100"/>
        </p:scale>
        <p:origin x="1998"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02B05-4CB9-7C47-93A3-B2ECD2A55DB3}" type="datetimeFigureOut">
              <a:rPr lang="en-US" smtClean="0"/>
              <a:t>3/26/2024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9474A-8460-2146-8C99-5F778ABA6C29}" type="slidenum">
              <a:rPr lang="en-US" smtClean="0"/>
              <a:t>‹#›</a:t>
            </a:fld>
            <a:endParaRPr lang="en-US" dirty="0"/>
          </a:p>
        </p:txBody>
      </p:sp>
    </p:spTree>
    <p:extLst>
      <p:ext uri="{BB962C8B-B14F-4D97-AF65-F5344CB8AC3E}">
        <p14:creationId xmlns:p14="http://schemas.microsoft.com/office/powerpoint/2010/main" val="3378687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9474A-8460-2146-8C99-5F778ABA6C29}" type="slidenum">
              <a:rPr lang="en-US" smtClean="0"/>
              <a:t>6</a:t>
            </a:fld>
            <a:endParaRPr lang="en-US" dirty="0"/>
          </a:p>
        </p:txBody>
      </p:sp>
    </p:spTree>
    <p:extLst>
      <p:ext uri="{BB962C8B-B14F-4D97-AF65-F5344CB8AC3E}">
        <p14:creationId xmlns:p14="http://schemas.microsoft.com/office/powerpoint/2010/main" val="3160502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9474A-8460-2146-8C99-5F778ABA6C29}" type="slidenum">
              <a:rPr lang="en-US" smtClean="0"/>
              <a:t>9</a:t>
            </a:fld>
            <a:endParaRPr lang="en-US" dirty="0"/>
          </a:p>
        </p:txBody>
      </p:sp>
    </p:spTree>
    <p:extLst>
      <p:ext uri="{BB962C8B-B14F-4D97-AF65-F5344CB8AC3E}">
        <p14:creationId xmlns:p14="http://schemas.microsoft.com/office/powerpoint/2010/main" val="2262515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9474A-8460-2146-8C99-5F778ABA6C29}" type="slidenum">
              <a:rPr lang="en-US" smtClean="0"/>
              <a:t>11</a:t>
            </a:fld>
            <a:endParaRPr lang="en-US" dirty="0"/>
          </a:p>
        </p:txBody>
      </p:sp>
    </p:spTree>
    <p:extLst>
      <p:ext uri="{BB962C8B-B14F-4D97-AF65-F5344CB8AC3E}">
        <p14:creationId xmlns:p14="http://schemas.microsoft.com/office/powerpoint/2010/main" val="1536119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9474A-8460-2146-8C99-5F778ABA6C29}" type="slidenum">
              <a:rPr lang="en-US" smtClean="0"/>
              <a:t>13</a:t>
            </a:fld>
            <a:endParaRPr lang="en-US" dirty="0"/>
          </a:p>
        </p:txBody>
      </p:sp>
    </p:spTree>
    <p:extLst>
      <p:ext uri="{BB962C8B-B14F-4D97-AF65-F5344CB8AC3E}">
        <p14:creationId xmlns:p14="http://schemas.microsoft.com/office/powerpoint/2010/main" val="239509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9474A-8460-2146-8C99-5F778ABA6C29}" type="slidenum">
              <a:rPr lang="en-US" smtClean="0"/>
              <a:t>16</a:t>
            </a:fld>
            <a:endParaRPr lang="en-US" dirty="0"/>
          </a:p>
        </p:txBody>
      </p:sp>
    </p:spTree>
    <p:extLst>
      <p:ext uri="{BB962C8B-B14F-4D97-AF65-F5344CB8AC3E}">
        <p14:creationId xmlns:p14="http://schemas.microsoft.com/office/powerpoint/2010/main" val="2985121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9474A-8460-2146-8C99-5F778ABA6C29}" type="slidenum">
              <a:rPr lang="en-US" smtClean="0"/>
              <a:t>18</a:t>
            </a:fld>
            <a:endParaRPr lang="en-US" dirty="0"/>
          </a:p>
        </p:txBody>
      </p:sp>
    </p:spTree>
    <p:extLst>
      <p:ext uri="{BB962C8B-B14F-4D97-AF65-F5344CB8AC3E}">
        <p14:creationId xmlns:p14="http://schemas.microsoft.com/office/powerpoint/2010/main" val="159832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C98B-B03B-4F1A-B925-722F2FEBB2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F0DC95-4A3B-43C2-874B-F9CDCDDEAA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0C4919-D3B5-44BD-AC31-B5BB00F53BFE}"/>
              </a:ext>
            </a:extLst>
          </p:cNvPr>
          <p:cNvSpPr>
            <a:spLocks noGrp="1"/>
          </p:cNvSpPr>
          <p:nvPr>
            <p:ph type="dt" sz="half" idx="10"/>
          </p:nvPr>
        </p:nvSpPr>
        <p:spPr/>
        <p:txBody>
          <a:bodyPr/>
          <a:lstStyle/>
          <a:p>
            <a:fld id="{08966592-259E-2848-A2A8-ACB1BDDD80D8}" type="datetime1">
              <a:rPr lang="en-US" smtClean="0"/>
              <a:t>3/26/2024</a:t>
            </a:fld>
            <a:endParaRPr lang="en-US" dirty="0"/>
          </a:p>
        </p:txBody>
      </p:sp>
      <p:sp>
        <p:nvSpPr>
          <p:cNvPr id="5" name="Footer Placeholder 4">
            <a:extLst>
              <a:ext uri="{FF2B5EF4-FFF2-40B4-BE49-F238E27FC236}">
                <a16:creationId xmlns:a16="http://schemas.microsoft.com/office/drawing/2014/main" id="{61D6DE5E-8444-4689-9894-5C6881E62D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E57F18-5556-424E-884D-3867852B85DD}"/>
              </a:ext>
            </a:extLst>
          </p:cNvPr>
          <p:cNvSpPr>
            <a:spLocks noGrp="1"/>
          </p:cNvSpPr>
          <p:nvPr>
            <p:ph type="sldNum" sz="quarter" idx="12"/>
          </p:nvPr>
        </p:nvSpPr>
        <p:spPr/>
        <p:txBody>
          <a:bodyPr/>
          <a:lstStyle/>
          <a:p>
            <a:fld id="{9EEDF2C8-8D53-4310-BAC3-B914C6E8499F}" type="slidenum">
              <a:rPr lang="en-US" smtClean="0"/>
              <a:t>‹#›</a:t>
            </a:fld>
            <a:endParaRPr lang="en-US" dirty="0"/>
          </a:p>
        </p:txBody>
      </p:sp>
    </p:spTree>
    <p:extLst>
      <p:ext uri="{BB962C8B-B14F-4D97-AF65-F5344CB8AC3E}">
        <p14:creationId xmlns:p14="http://schemas.microsoft.com/office/powerpoint/2010/main" val="344672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D1DF-CBF3-48C5-8FE8-2B5E3061F4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D881D7-70B0-4CE5-9FBE-68DC39744D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BAD10-755B-4A3A-AB33-887009E77B62}"/>
              </a:ext>
            </a:extLst>
          </p:cNvPr>
          <p:cNvSpPr>
            <a:spLocks noGrp="1"/>
          </p:cNvSpPr>
          <p:nvPr>
            <p:ph type="dt" sz="half" idx="10"/>
          </p:nvPr>
        </p:nvSpPr>
        <p:spPr/>
        <p:txBody>
          <a:bodyPr/>
          <a:lstStyle/>
          <a:p>
            <a:fld id="{865D3119-4A53-0E4D-BE98-269E0A8DC43B}" type="datetime1">
              <a:rPr lang="en-US" smtClean="0"/>
              <a:t>3/26/2024</a:t>
            </a:fld>
            <a:endParaRPr lang="en-US" dirty="0"/>
          </a:p>
        </p:txBody>
      </p:sp>
      <p:sp>
        <p:nvSpPr>
          <p:cNvPr id="5" name="Footer Placeholder 4">
            <a:extLst>
              <a:ext uri="{FF2B5EF4-FFF2-40B4-BE49-F238E27FC236}">
                <a16:creationId xmlns:a16="http://schemas.microsoft.com/office/drawing/2014/main" id="{D4FF47C2-F2D1-47E4-9B2B-1185DE98A0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A9183E-67F9-4537-A199-DDFD954B9155}"/>
              </a:ext>
            </a:extLst>
          </p:cNvPr>
          <p:cNvSpPr>
            <a:spLocks noGrp="1"/>
          </p:cNvSpPr>
          <p:nvPr>
            <p:ph type="sldNum" sz="quarter" idx="12"/>
          </p:nvPr>
        </p:nvSpPr>
        <p:spPr/>
        <p:txBody>
          <a:bodyPr/>
          <a:lstStyle/>
          <a:p>
            <a:fld id="{9EEDF2C8-8D53-4310-BAC3-B914C6E8499F}" type="slidenum">
              <a:rPr lang="en-US" smtClean="0"/>
              <a:t>‹#›</a:t>
            </a:fld>
            <a:endParaRPr lang="en-US" dirty="0"/>
          </a:p>
        </p:txBody>
      </p:sp>
    </p:spTree>
    <p:extLst>
      <p:ext uri="{BB962C8B-B14F-4D97-AF65-F5344CB8AC3E}">
        <p14:creationId xmlns:p14="http://schemas.microsoft.com/office/powerpoint/2010/main" val="2085434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720A1-46F1-4138-8D68-EDC50BC4C4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34AAD-33A8-470F-BB7C-8BE08551DC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A0E0C-5ED8-4FD1-9FCB-6F3A026FA38C}"/>
              </a:ext>
            </a:extLst>
          </p:cNvPr>
          <p:cNvSpPr>
            <a:spLocks noGrp="1"/>
          </p:cNvSpPr>
          <p:nvPr>
            <p:ph type="dt" sz="half" idx="10"/>
          </p:nvPr>
        </p:nvSpPr>
        <p:spPr/>
        <p:txBody>
          <a:bodyPr/>
          <a:lstStyle/>
          <a:p>
            <a:fld id="{918CFDDA-200E-D54B-8C1C-D640EF91395A}" type="datetime1">
              <a:rPr lang="en-US" smtClean="0"/>
              <a:t>3/26/2024</a:t>
            </a:fld>
            <a:endParaRPr lang="en-US" dirty="0"/>
          </a:p>
        </p:txBody>
      </p:sp>
      <p:sp>
        <p:nvSpPr>
          <p:cNvPr id="5" name="Footer Placeholder 4">
            <a:extLst>
              <a:ext uri="{FF2B5EF4-FFF2-40B4-BE49-F238E27FC236}">
                <a16:creationId xmlns:a16="http://schemas.microsoft.com/office/drawing/2014/main" id="{E7D145C7-3F9C-4A6A-809E-CE22E047B7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35F751-42B9-475E-A8A3-3042503FB3B5}"/>
              </a:ext>
            </a:extLst>
          </p:cNvPr>
          <p:cNvSpPr>
            <a:spLocks noGrp="1"/>
          </p:cNvSpPr>
          <p:nvPr>
            <p:ph type="sldNum" sz="quarter" idx="12"/>
          </p:nvPr>
        </p:nvSpPr>
        <p:spPr/>
        <p:txBody>
          <a:bodyPr/>
          <a:lstStyle/>
          <a:p>
            <a:fld id="{9EEDF2C8-8D53-4310-BAC3-B914C6E8499F}" type="slidenum">
              <a:rPr lang="en-US" smtClean="0"/>
              <a:t>‹#›</a:t>
            </a:fld>
            <a:endParaRPr lang="en-US" dirty="0"/>
          </a:p>
        </p:txBody>
      </p:sp>
    </p:spTree>
    <p:extLst>
      <p:ext uri="{BB962C8B-B14F-4D97-AF65-F5344CB8AC3E}">
        <p14:creationId xmlns:p14="http://schemas.microsoft.com/office/powerpoint/2010/main" val="1047611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D0C36-3359-49FC-AF66-84149CE95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96F97-AE61-4923-B977-59A157FD7D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008DE-DB3E-4E92-916B-6D83870031AC}"/>
              </a:ext>
            </a:extLst>
          </p:cNvPr>
          <p:cNvSpPr>
            <a:spLocks noGrp="1"/>
          </p:cNvSpPr>
          <p:nvPr>
            <p:ph type="dt" sz="half" idx="10"/>
          </p:nvPr>
        </p:nvSpPr>
        <p:spPr/>
        <p:txBody>
          <a:bodyPr/>
          <a:lstStyle/>
          <a:p>
            <a:fld id="{A223B64F-D4C2-7541-8F7E-9007C9E476AF}" type="datetime1">
              <a:rPr lang="en-US" smtClean="0"/>
              <a:t>3/26/2024</a:t>
            </a:fld>
            <a:endParaRPr lang="en-US" dirty="0"/>
          </a:p>
        </p:txBody>
      </p:sp>
      <p:sp>
        <p:nvSpPr>
          <p:cNvPr id="5" name="Footer Placeholder 4">
            <a:extLst>
              <a:ext uri="{FF2B5EF4-FFF2-40B4-BE49-F238E27FC236}">
                <a16:creationId xmlns:a16="http://schemas.microsoft.com/office/drawing/2014/main" id="{037F69EE-444D-45C6-9616-332908B50B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B71397-CAD7-4AC9-B0D8-B8F876684C06}"/>
              </a:ext>
            </a:extLst>
          </p:cNvPr>
          <p:cNvSpPr>
            <a:spLocks noGrp="1"/>
          </p:cNvSpPr>
          <p:nvPr>
            <p:ph type="sldNum" sz="quarter" idx="12"/>
          </p:nvPr>
        </p:nvSpPr>
        <p:spPr/>
        <p:txBody>
          <a:bodyPr/>
          <a:lstStyle/>
          <a:p>
            <a:fld id="{9EEDF2C8-8D53-4310-BAC3-B914C6E8499F}" type="slidenum">
              <a:rPr lang="en-US" smtClean="0"/>
              <a:t>‹#›</a:t>
            </a:fld>
            <a:endParaRPr lang="en-US" dirty="0"/>
          </a:p>
        </p:txBody>
      </p:sp>
    </p:spTree>
    <p:extLst>
      <p:ext uri="{BB962C8B-B14F-4D97-AF65-F5344CB8AC3E}">
        <p14:creationId xmlns:p14="http://schemas.microsoft.com/office/powerpoint/2010/main" val="3717949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537D7-F40C-4B09-BF61-2AEA4F4C57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D6B66D-6A2E-4D8E-8CC6-7C08F4AB40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8B20-8FC6-41F7-8559-BEEA91AB57B2}"/>
              </a:ext>
            </a:extLst>
          </p:cNvPr>
          <p:cNvSpPr>
            <a:spLocks noGrp="1"/>
          </p:cNvSpPr>
          <p:nvPr>
            <p:ph type="dt" sz="half" idx="10"/>
          </p:nvPr>
        </p:nvSpPr>
        <p:spPr/>
        <p:txBody>
          <a:bodyPr/>
          <a:lstStyle/>
          <a:p>
            <a:fld id="{0E40D272-AF5F-3F4D-BEFE-8CA063B17B51}" type="datetime1">
              <a:rPr lang="en-US" smtClean="0"/>
              <a:t>3/26/2024</a:t>
            </a:fld>
            <a:endParaRPr lang="en-US" dirty="0"/>
          </a:p>
        </p:txBody>
      </p:sp>
      <p:sp>
        <p:nvSpPr>
          <p:cNvPr id="5" name="Footer Placeholder 4">
            <a:extLst>
              <a:ext uri="{FF2B5EF4-FFF2-40B4-BE49-F238E27FC236}">
                <a16:creationId xmlns:a16="http://schemas.microsoft.com/office/drawing/2014/main" id="{EF1CF4EB-1A82-4E9C-B81A-66E645C133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BE127B-6C47-4D9B-AD29-B053BF55F02B}"/>
              </a:ext>
            </a:extLst>
          </p:cNvPr>
          <p:cNvSpPr>
            <a:spLocks noGrp="1"/>
          </p:cNvSpPr>
          <p:nvPr>
            <p:ph type="sldNum" sz="quarter" idx="12"/>
          </p:nvPr>
        </p:nvSpPr>
        <p:spPr/>
        <p:txBody>
          <a:bodyPr/>
          <a:lstStyle/>
          <a:p>
            <a:fld id="{9EEDF2C8-8D53-4310-BAC3-B914C6E8499F}" type="slidenum">
              <a:rPr lang="en-US" smtClean="0"/>
              <a:t>‹#›</a:t>
            </a:fld>
            <a:endParaRPr lang="en-US" dirty="0"/>
          </a:p>
        </p:txBody>
      </p:sp>
    </p:spTree>
    <p:extLst>
      <p:ext uri="{BB962C8B-B14F-4D97-AF65-F5344CB8AC3E}">
        <p14:creationId xmlns:p14="http://schemas.microsoft.com/office/powerpoint/2010/main" val="1847677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85C8-1B84-4B4A-AFFA-5D9565B18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940107-C2B5-46BA-BF3F-405C21256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BCBD8C-234B-44DC-AC85-E98FE06DD9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326A85-8EFC-4196-A0A0-516A5F4B49D9}"/>
              </a:ext>
            </a:extLst>
          </p:cNvPr>
          <p:cNvSpPr>
            <a:spLocks noGrp="1"/>
          </p:cNvSpPr>
          <p:nvPr>
            <p:ph type="dt" sz="half" idx="10"/>
          </p:nvPr>
        </p:nvSpPr>
        <p:spPr/>
        <p:txBody>
          <a:bodyPr/>
          <a:lstStyle/>
          <a:p>
            <a:fld id="{FFA0EC34-EB38-FE45-9605-52108486DD2D}" type="datetime1">
              <a:rPr lang="en-US" smtClean="0"/>
              <a:t>3/26/2024</a:t>
            </a:fld>
            <a:endParaRPr lang="en-US" dirty="0"/>
          </a:p>
        </p:txBody>
      </p:sp>
      <p:sp>
        <p:nvSpPr>
          <p:cNvPr id="6" name="Footer Placeholder 5">
            <a:extLst>
              <a:ext uri="{FF2B5EF4-FFF2-40B4-BE49-F238E27FC236}">
                <a16:creationId xmlns:a16="http://schemas.microsoft.com/office/drawing/2014/main" id="{E6ED662D-54E7-489A-85C2-9EE39FD129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090B4A-9729-4814-9222-16AED6E07FBF}"/>
              </a:ext>
            </a:extLst>
          </p:cNvPr>
          <p:cNvSpPr>
            <a:spLocks noGrp="1"/>
          </p:cNvSpPr>
          <p:nvPr>
            <p:ph type="sldNum" sz="quarter" idx="12"/>
          </p:nvPr>
        </p:nvSpPr>
        <p:spPr/>
        <p:txBody>
          <a:bodyPr/>
          <a:lstStyle/>
          <a:p>
            <a:fld id="{9EEDF2C8-8D53-4310-BAC3-B914C6E8499F}" type="slidenum">
              <a:rPr lang="en-US" smtClean="0"/>
              <a:t>‹#›</a:t>
            </a:fld>
            <a:endParaRPr lang="en-US" dirty="0"/>
          </a:p>
        </p:txBody>
      </p:sp>
    </p:spTree>
    <p:extLst>
      <p:ext uri="{BB962C8B-B14F-4D97-AF65-F5344CB8AC3E}">
        <p14:creationId xmlns:p14="http://schemas.microsoft.com/office/powerpoint/2010/main" val="1498246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66CC2-C19A-4C40-94A1-13CD153F16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0875EB-AAE1-44C8-A7BB-8640B456C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703018-B546-4105-A19E-A8CD391EAA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B90B82-CE99-4405-9426-BD0C9F19F1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96898-1201-40D0-9FA8-7CAF154745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372BC4-B64B-453D-86E4-936165CD7BF9}"/>
              </a:ext>
            </a:extLst>
          </p:cNvPr>
          <p:cNvSpPr>
            <a:spLocks noGrp="1"/>
          </p:cNvSpPr>
          <p:nvPr>
            <p:ph type="dt" sz="half" idx="10"/>
          </p:nvPr>
        </p:nvSpPr>
        <p:spPr/>
        <p:txBody>
          <a:bodyPr/>
          <a:lstStyle/>
          <a:p>
            <a:fld id="{EFC8F749-0073-0440-BB1D-4D5522ED00F5}" type="datetime1">
              <a:rPr lang="en-US" smtClean="0"/>
              <a:t>3/26/2024</a:t>
            </a:fld>
            <a:endParaRPr lang="en-US" dirty="0"/>
          </a:p>
        </p:txBody>
      </p:sp>
      <p:sp>
        <p:nvSpPr>
          <p:cNvPr id="8" name="Footer Placeholder 7">
            <a:extLst>
              <a:ext uri="{FF2B5EF4-FFF2-40B4-BE49-F238E27FC236}">
                <a16:creationId xmlns:a16="http://schemas.microsoft.com/office/drawing/2014/main" id="{E4369788-FF07-4698-8C8A-5A3620F55D9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AA76361-C741-4BEB-90A5-466DEEB81B01}"/>
              </a:ext>
            </a:extLst>
          </p:cNvPr>
          <p:cNvSpPr>
            <a:spLocks noGrp="1"/>
          </p:cNvSpPr>
          <p:nvPr>
            <p:ph type="sldNum" sz="quarter" idx="12"/>
          </p:nvPr>
        </p:nvSpPr>
        <p:spPr/>
        <p:txBody>
          <a:bodyPr/>
          <a:lstStyle/>
          <a:p>
            <a:fld id="{9EEDF2C8-8D53-4310-BAC3-B914C6E8499F}" type="slidenum">
              <a:rPr lang="en-US" smtClean="0"/>
              <a:t>‹#›</a:t>
            </a:fld>
            <a:endParaRPr lang="en-US" dirty="0"/>
          </a:p>
        </p:txBody>
      </p:sp>
    </p:spTree>
    <p:extLst>
      <p:ext uri="{BB962C8B-B14F-4D97-AF65-F5344CB8AC3E}">
        <p14:creationId xmlns:p14="http://schemas.microsoft.com/office/powerpoint/2010/main" val="3232025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9D8F7-4947-4878-B979-CA9E6BC71B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82D4A-2BA4-4316-AE5B-E20A760EB1C8}"/>
              </a:ext>
            </a:extLst>
          </p:cNvPr>
          <p:cNvSpPr>
            <a:spLocks noGrp="1"/>
          </p:cNvSpPr>
          <p:nvPr>
            <p:ph type="dt" sz="half" idx="10"/>
          </p:nvPr>
        </p:nvSpPr>
        <p:spPr/>
        <p:txBody>
          <a:bodyPr/>
          <a:lstStyle/>
          <a:p>
            <a:fld id="{E5A79AD5-ABA8-1547-9950-8DD460ED2041}" type="datetime1">
              <a:rPr lang="en-US" smtClean="0"/>
              <a:t>3/26/2024</a:t>
            </a:fld>
            <a:endParaRPr lang="en-US" dirty="0"/>
          </a:p>
        </p:txBody>
      </p:sp>
      <p:sp>
        <p:nvSpPr>
          <p:cNvPr id="4" name="Footer Placeholder 3">
            <a:extLst>
              <a:ext uri="{FF2B5EF4-FFF2-40B4-BE49-F238E27FC236}">
                <a16:creationId xmlns:a16="http://schemas.microsoft.com/office/drawing/2014/main" id="{543BB506-37E9-4E8F-A3D4-D73F5636022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7020317-B0EF-40F4-BCDC-307E49EAADDC}"/>
              </a:ext>
            </a:extLst>
          </p:cNvPr>
          <p:cNvSpPr>
            <a:spLocks noGrp="1"/>
          </p:cNvSpPr>
          <p:nvPr>
            <p:ph type="sldNum" sz="quarter" idx="12"/>
          </p:nvPr>
        </p:nvSpPr>
        <p:spPr/>
        <p:txBody>
          <a:bodyPr/>
          <a:lstStyle/>
          <a:p>
            <a:fld id="{9EEDF2C8-8D53-4310-BAC3-B914C6E8499F}" type="slidenum">
              <a:rPr lang="en-US" smtClean="0"/>
              <a:t>‹#›</a:t>
            </a:fld>
            <a:endParaRPr lang="en-US" dirty="0"/>
          </a:p>
        </p:txBody>
      </p:sp>
    </p:spTree>
    <p:extLst>
      <p:ext uri="{BB962C8B-B14F-4D97-AF65-F5344CB8AC3E}">
        <p14:creationId xmlns:p14="http://schemas.microsoft.com/office/powerpoint/2010/main" val="3078355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82E33F-A0AB-4C29-AF45-C02D01424696}"/>
              </a:ext>
            </a:extLst>
          </p:cNvPr>
          <p:cNvSpPr>
            <a:spLocks noGrp="1"/>
          </p:cNvSpPr>
          <p:nvPr>
            <p:ph type="dt" sz="half" idx="10"/>
          </p:nvPr>
        </p:nvSpPr>
        <p:spPr/>
        <p:txBody>
          <a:bodyPr/>
          <a:lstStyle/>
          <a:p>
            <a:fld id="{00D5E2CE-0E53-D146-8623-466984473AE5}" type="datetime1">
              <a:rPr lang="en-US" smtClean="0"/>
              <a:t>3/26/2024</a:t>
            </a:fld>
            <a:endParaRPr lang="en-US" dirty="0"/>
          </a:p>
        </p:txBody>
      </p:sp>
      <p:sp>
        <p:nvSpPr>
          <p:cNvPr id="3" name="Footer Placeholder 2">
            <a:extLst>
              <a:ext uri="{FF2B5EF4-FFF2-40B4-BE49-F238E27FC236}">
                <a16:creationId xmlns:a16="http://schemas.microsoft.com/office/drawing/2014/main" id="{5A2DA1D1-F79D-473C-BC74-8807295DBC3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A7BD181-805C-479F-BC2B-B2E7D6A84278}"/>
              </a:ext>
            </a:extLst>
          </p:cNvPr>
          <p:cNvSpPr>
            <a:spLocks noGrp="1"/>
          </p:cNvSpPr>
          <p:nvPr>
            <p:ph type="sldNum" sz="quarter" idx="12"/>
          </p:nvPr>
        </p:nvSpPr>
        <p:spPr/>
        <p:txBody>
          <a:bodyPr/>
          <a:lstStyle/>
          <a:p>
            <a:fld id="{9EEDF2C8-8D53-4310-BAC3-B914C6E8499F}" type="slidenum">
              <a:rPr lang="en-US" smtClean="0"/>
              <a:t>‹#›</a:t>
            </a:fld>
            <a:endParaRPr lang="en-US" dirty="0"/>
          </a:p>
        </p:txBody>
      </p:sp>
    </p:spTree>
    <p:extLst>
      <p:ext uri="{BB962C8B-B14F-4D97-AF65-F5344CB8AC3E}">
        <p14:creationId xmlns:p14="http://schemas.microsoft.com/office/powerpoint/2010/main" val="1323739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1074-A371-4AE4-BE26-E12EAD4C82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59711E-ABE2-4EF2-B7CE-090B97AC4F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89C81D-9526-437C-B854-202F02AC1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239F96-FFCB-4820-90D8-BDC06828BD6E}"/>
              </a:ext>
            </a:extLst>
          </p:cNvPr>
          <p:cNvSpPr>
            <a:spLocks noGrp="1"/>
          </p:cNvSpPr>
          <p:nvPr>
            <p:ph type="dt" sz="half" idx="10"/>
          </p:nvPr>
        </p:nvSpPr>
        <p:spPr/>
        <p:txBody>
          <a:bodyPr/>
          <a:lstStyle/>
          <a:p>
            <a:fld id="{CAC040D4-8798-1341-BBD8-1C45B5633D1B}" type="datetime1">
              <a:rPr lang="en-US" smtClean="0"/>
              <a:t>3/26/2024</a:t>
            </a:fld>
            <a:endParaRPr lang="en-US" dirty="0"/>
          </a:p>
        </p:txBody>
      </p:sp>
      <p:sp>
        <p:nvSpPr>
          <p:cNvPr id="6" name="Footer Placeholder 5">
            <a:extLst>
              <a:ext uri="{FF2B5EF4-FFF2-40B4-BE49-F238E27FC236}">
                <a16:creationId xmlns:a16="http://schemas.microsoft.com/office/drawing/2014/main" id="{E277C030-98F3-4591-89AB-6653C70B83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4E70EA-0933-4597-8D41-75849CA20542}"/>
              </a:ext>
            </a:extLst>
          </p:cNvPr>
          <p:cNvSpPr>
            <a:spLocks noGrp="1"/>
          </p:cNvSpPr>
          <p:nvPr>
            <p:ph type="sldNum" sz="quarter" idx="12"/>
          </p:nvPr>
        </p:nvSpPr>
        <p:spPr/>
        <p:txBody>
          <a:bodyPr/>
          <a:lstStyle/>
          <a:p>
            <a:fld id="{9EEDF2C8-8D53-4310-BAC3-B914C6E8499F}" type="slidenum">
              <a:rPr lang="en-US" smtClean="0"/>
              <a:t>‹#›</a:t>
            </a:fld>
            <a:endParaRPr lang="en-US" dirty="0"/>
          </a:p>
        </p:txBody>
      </p:sp>
    </p:spTree>
    <p:extLst>
      <p:ext uri="{BB962C8B-B14F-4D97-AF65-F5344CB8AC3E}">
        <p14:creationId xmlns:p14="http://schemas.microsoft.com/office/powerpoint/2010/main" val="420638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C6F6-249D-4E89-885E-9E124CE12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99EAE2-72F2-4CF6-B4A1-2A794540D6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0FC9B1F-CDBD-4D11-85AB-63DFBE2C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DDBD1-AED9-429D-8013-C3E78D5681F4}"/>
              </a:ext>
            </a:extLst>
          </p:cNvPr>
          <p:cNvSpPr>
            <a:spLocks noGrp="1"/>
          </p:cNvSpPr>
          <p:nvPr>
            <p:ph type="dt" sz="half" idx="10"/>
          </p:nvPr>
        </p:nvSpPr>
        <p:spPr/>
        <p:txBody>
          <a:bodyPr/>
          <a:lstStyle/>
          <a:p>
            <a:fld id="{E387D9A2-6B89-F142-87B1-7D75DC26D029}" type="datetime1">
              <a:rPr lang="en-US" smtClean="0"/>
              <a:t>3/26/2024</a:t>
            </a:fld>
            <a:endParaRPr lang="en-US" dirty="0"/>
          </a:p>
        </p:txBody>
      </p:sp>
      <p:sp>
        <p:nvSpPr>
          <p:cNvPr id="6" name="Footer Placeholder 5">
            <a:extLst>
              <a:ext uri="{FF2B5EF4-FFF2-40B4-BE49-F238E27FC236}">
                <a16:creationId xmlns:a16="http://schemas.microsoft.com/office/drawing/2014/main" id="{C1D2F0CF-25BE-4CBE-B446-F80524F385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0B6A03-F574-4382-89F0-ECBFC35D4F63}"/>
              </a:ext>
            </a:extLst>
          </p:cNvPr>
          <p:cNvSpPr>
            <a:spLocks noGrp="1"/>
          </p:cNvSpPr>
          <p:nvPr>
            <p:ph type="sldNum" sz="quarter" idx="12"/>
          </p:nvPr>
        </p:nvSpPr>
        <p:spPr/>
        <p:txBody>
          <a:bodyPr/>
          <a:lstStyle/>
          <a:p>
            <a:fld id="{9EEDF2C8-8D53-4310-BAC3-B914C6E8499F}" type="slidenum">
              <a:rPr lang="en-US" smtClean="0"/>
              <a:t>‹#›</a:t>
            </a:fld>
            <a:endParaRPr lang="en-US" dirty="0"/>
          </a:p>
        </p:txBody>
      </p:sp>
    </p:spTree>
    <p:extLst>
      <p:ext uri="{BB962C8B-B14F-4D97-AF65-F5344CB8AC3E}">
        <p14:creationId xmlns:p14="http://schemas.microsoft.com/office/powerpoint/2010/main" val="4030399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FCAC3-3548-4E14-A279-57FDEB28A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80A9AC-BFB6-468C-82AA-B341B5ABA5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E501B-70DC-4763-A9E2-0E1147A256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5EE63F-91AA-4A49-9B4E-D17200DFC1B0}" type="datetime1">
              <a:rPr lang="en-US" smtClean="0"/>
              <a:t>3/26/2024</a:t>
            </a:fld>
            <a:endParaRPr lang="en-US" dirty="0"/>
          </a:p>
        </p:txBody>
      </p:sp>
      <p:sp>
        <p:nvSpPr>
          <p:cNvPr id="5" name="Footer Placeholder 4">
            <a:extLst>
              <a:ext uri="{FF2B5EF4-FFF2-40B4-BE49-F238E27FC236}">
                <a16:creationId xmlns:a16="http://schemas.microsoft.com/office/drawing/2014/main" id="{A61BB55F-96C1-4C37-8A37-D07B8F2CBB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24DC5DC-495D-4EC8-B8F2-CA602F163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DF2C8-8D53-4310-BAC3-B914C6E8499F}" type="slidenum">
              <a:rPr lang="en-US" smtClean="0"/>
              <a:t>‹#›</a:t>
            </a:fld>
            <a:endParaRPr lang="en-US" dirty="0"/>
          </a:p>
        </p:txBody>
      </p:sp>
    </p:spTree>
    <p:extLst>
      <p:ext uri="{BB962C8B-B14F-4D97-AF65-F5344CB8AC3E}">
        <p14:creationId xmlns:p14="http://schemas.microsoft.com/office/powerpoint/2010/main" val="3587575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ebapps.chicago.gov/EDSWeb"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6858001" y="0"/>
            <a:ext cx="5334000" cy="6858000"/>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010401" y="1025434"/>
            <a:ext cx="4894052" cy="3670663"/>
          </a:xfrm>
        </p:spPr>
        <p:txBody>
          <a:bodyPr anchor="ctr">
            <a:normAutofit fontScale="90000"/>
          </a:bodyPr>
          <a:lstStyle/>
          <a:p>
            <a:r>
              <a:rPr lang="en-US" dirty="0">
                <a:solidFill>
                  <a:schemeClr val="bg1"/>
                </a:solidFill>
                <a:latin typeface="Big Shoulders Display Black"/>
              </a:rPr>
              <a:t>CONTRACTING 101: HOW TO RESPOND TO A REQUEST FOR PROPOSAL (RFP)</a:t>
            </a:r>
            <a:endParaRPr lang="en-US" dirty="0">
              <a:solidFill>
                <a:schemeClr val="bg1"/>
              </a:solidFill>
            </a:endParaRP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7" y="459713"/>
            <a:ext cx="4353780" cy="841549"/>
          </a:xfrm>
          <a:prstGeom prst="rect">
            <a:avLst/>
          </a:prstGeom>
        </p:spPr>
      </p:pic>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p:txBody>
          <a:bodyPr/>
          <a:lstStyle/>
          <a:p>
            <a:fld id="{9EEDF2C8-8D53-4310-BAC3-B914C6E8499F}" type="slidenum">
              <a:rPr lang="en-US" smtClean="0"/>
              <a:t>1</a:t>
            </a:fld>
            <a:endParaRPr lang="en-US" dirty="0"/>
          </a:p>
        </p:txBody>
      </p:sp>
    </p:spTree>
    <p:extLst>
      <p:ext uri="{BB962C8B-B14F-4D97-AF65-F5344CB8AC3E}">
        <p14:creationId xmlns:p14="http://schemas.microsoft.com/office/powerpoint/2010/main" val="4104908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RFQ Additional Information  </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118781"/>
            <a:ext cx="6934698" cy="443820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600" dirty="0">
                <a:solidFill>
                  <a:srgbClr val="333B46"/>
                </a:solidFill>
                <a:latin typeface="Arial" panose="020B0604020202020204" pitchFamily="34" charset="0"/>
                <a:cs typeface="Arial" panose="020B0604020202020204" pitchFamily="34" charset="0"/>
              </a:rPr>
              <a:t>RFP content is standardized but may vary depending upon the project, for example, City-funded or State/Federal Grant funding.</a:t>
            </a:r>
          </a:p>
          <a:p>
            <a:pPr>
              <a:lnSpc>
                <a:spcPct val="150000"/>
              </a:lnSpc>
            </a:pPr>
            <a:endParaRPr lang="en-US" sz="1600" dirty="0">
              <a:solidFill>
                <a:srgbClr val="333B46"/>
              </a:solidFill>
              <a:latin typeface="Arial" panose="020B0604020202020204" pitchFamily="34" charset="0"/>
              <a:cs typeface="Arial" panose="020B0604020202020204" pitchFamily="34" charset="0"/>
            </a:endParaRPr>
          </a:p>
          <a:p>
            <a:pPr>
              <a:lnSpc>
                <a:spcPct val="150000"/>
              </a:lnSpc>
            </a:pPr>
            <a:r>
              <a:rPr lang="en-US" sz="1600" b="1" dirty="0">
                <a:solidFill>
                  <a:srgbClr val="333B46"/>
                </a:solidFill>
                <a:latin typeface="Arial" panose="020B0604020202020204" pitchFamily="34" charset="0"/>
                <a:cs typeface="Arial" panose="020B0604020202020204" pitchFamily="34" charset="0"/>
              </a:rPr>
              <a:t>MBE/WBE vs. DBE Goals</a:t>
            </a:r>
          </a:p>
          <a:p>
            <a:pPr marL="285750" indent="-285750">
              <a:lnSpc>
                <a:spcPct val="150000"/>
              </a:lnSpc>
              <a:buFont typeface="Wingdings" panose="05000000000000000000" pitchFamily="2" charset="2"/>
              <a:buChar char="§"/>
            </a:pPr>
            <a:r>
              <a:rPr lang="en-US" sz="1600" dirty="0">
                <a:solidFill>
                  <a:srgbClr val="333B46"/>
                </a:solidFill>
                <a:latin typeface="Arial" panose="020B0604020202020204" pitchFamily="34" charset="0"/>
                <a:cs typeface="Arial" panose="020B0604020202020204" pitchFamily="34" charset="0"/>
              </a:rPr>
              <a:t>Minority Business Enterprise (MBE) and  Women Business Enterprise (WBE) participation goals typically are in all City-funded projects.</a:t>
            </a:r>
          </a:p>
          <a:p>
            <a:pPr marL="285750" indent="-285750">
              <a:lnSpc>
                <a:spcPct val="150000"/>
              </a:lnSpc>
              <a:buFont typeface="Wingdings" panose="05000000000000000000" pitchFamily="2" charset="2"/>
              <a:buChar char="§"/>
            </a:pPr>
            <a:r>
              <a:rPr lang="en-US" sz="1600" dirty="0">
                <a:solidFill>
                  <a:srgbClr val="333B46"/>
                </a:solidFill>
                <a:latin typeface="Arial" panose="020B0604020202020204" pitchFamily="34" charset="0"/>
                <a:cs typeface="Arial" panose="020B0604020202020204" pitchFamily="34" charset="0"/>
              </a:rPr>
              <a:t>Disadvantaged Business Enterprise (DBE) participation goals may be required for State or Federal grant-funded projects. </a:t>
            </a:r>
          </a:p>
          <a:p>
            <a:pPr marL="285750" indent="-285750">
              <a:lnSpc>
                <a:spcPct val="150000"/>
              </a:lnSpc>
              <a:buFont typeface="Wingdings" panose="05000000000000000000" pitchFamily="2" charset="2"/>
              <a:buChar char="§"/>
            </a:pPr>
            <a:r>
              <a:rPr lang="en-US" sz="1600" dirty="0">
                <a:solidFill>
                  <a:srgbClr val="333B46"/>
                </a:solidFill>
                <a:latin typeface="Arial" panose="020B0604020202020204" pitchFamily="34" charset="0"/>
                <a:cs typeface="Arial" panose="020B0604020202020204" pitchFamily="34" charset="0"/>
              </a:rPr>
              <a:t>If DBE  goals, Local Preference terms  (e.g., Chicago Based Business Preference, MBE/WBE, etc.) will be removed if prohibited by the grantor.</a:t>
            </a: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10</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43682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RFP Proposal Format</a:t>
            </a:r>
          </a:p>
        </p:txBody>
      </p:sp>
      <p:sp>
        <p:nvSpPr>
          <p:cNvPr id="9" name="TextBox 8">
            <a:extLst>
              <a:ext uri="{FF2B5EF4-FFF2-40B4-BE49-F238E27FC236}">
                <a16:creationId xmlns:a16="http://schemas.microsoft.com/office/drawing/2014/main" id="{375A8454-BFCC-4596-BF31-ECF818FE74B7}"/>
              </a:ext>
            </a:extLst>
          </p:cNvPr>
          <p:cNvSpPr txBox="1"/>
          <p:nvPr/>
        </p:nvSpPr>
        <p:spPr>
          <a:xfrm>
            <a:off x="4744812" y="789844"/>
            <a:ext cx="7327918" cy="5563831"/>
          </a:xfrm>
          <a:prstGeom prst="rect">
            <a:avLst/>
          </a:prstGeom>
          <a:noFill/>
        </p:spPr>
        <p:txBody>
          <a:bodyPr wrap="square" rtlCol="0">
            <a:spAutoFit/>
          </a:bodyPr>
          <a:lstStyle/>
          <a:p>
            <a:pPr>
              <a:lnSpc>
                <a:spcPct val="150000"/>
              </a:lnSpc>
            </a:pPr>
            <a:r>
              <a:rPr lang="en-US" sz="2400" b="1" dirty="0">
                <a:latin typeface="Arial" panose="020B0604020202020204" pitchFamily="34" charset="0"/>
                <a:cs typeface="Arial" panose="020B0604020202020204" pitchFamily="34" charset="0"/>
              </a:rPr>
              <a:t>eProcurement Electronic Proposals</a:t>
            </a:r>
            <a:endParaRPr lang="en-US" sz="24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Proposals must  be word-searchable</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Sections of the proposal should be organized in subject matter sequence in the Required Content of Proposal section of the RFP.  Each page should be numbered in a manner to be uniquely identified.</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Proposals must be clear, concise, and well organized.</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A redacted Proposal must be submitted.</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11</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445106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RFP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Proposal Content</a:t>
            </a:r>
          </a:p>
        </p:txBody>
      </p:sp>
      <p:sp>
        <p:nvSpPr>
          <p:cNvPr id="9" name="TextBox 8">
            <a:extLst>
              <a:ext uri="{FF2B5EF4-FFF2-40B4-BE49-F238E27FC236}">
                <a16:creationId xmlns:a16="http://schemas.microsoft.com/office/drawing/2014/main" id="{375A8454-BFCC-4596-BF31-ECF818FE74B7}"/>
              </a:ext>
            </a:extLst>
          </p:cNvPr>
          <p:cNvSpPr txBox="1"/>
          <p:nvPr/>
        </p:nvSpPr>
        <p:spPr>
          <a:xfrm>
            <a:off x="374071" y="1150410"/>
            <a:ext cx="6934698" cy="5632824"/>
          </a:xfrm>
          <a:prstGeom prst="rect">
            <a:avLst/>
          </a:prstGeom>
          <a:noFill/>
        </p:spPr>
        <p:txBody>
          <a:bodyPr wrap="square" rtlCol="0">
            <a:spAutoFit/>
          </a:bodyPr>
          <a:lstStyle/>
          <a:p>
            <a:pPr>
              <a:lnSpc>
                <a:spcPct val="150000"/>
              </a:lnSpc>
            </a:pPr>
            <a:r>
              <a:rPr lang="en-US" b="1" u="sng" dirty="0">
                <a:solidFill>
                  <a:srgbClr val="333B46"/>
                </a:solidFill>
                <a:latin typeface="Arial" panose="020B0604020202020204" pitchFamily="34" charset="0"/>
                <a:cs typeface="Arial" panose="020B0604020202020204" pitchFamily="34" charset="0"/>
              </a:rPr>
              <a:t>Proposal Content</a:t>
            </a:r>
          </a:p>
          <a:p>
            <a:pPr marL="285750" indent="-285750">
              <a:lnSpc>
                <a:spcPct val="150000"/>
              </a:lnSpc>
              <a:buFont typeface="Wingdings" panose="05000000000000000000" pitchFamily="2" charset="2"/>
              <a:buChar char="§"/>
            </a:pPr>
            <a:r>
              <a:rPr lang="en-US" sz="1600" dirty="0">
                <a:solidFill>
                  <a:srgbClr val="333B46"/>
                </a:solidFill>
                <a:latin typeface="Arial" panose="020B0604020202020204" pitchFamily="34" charset="0"/>
                <a:cs typeface="Arial" panose="020B0604020202020204" pitchFamily="34" charset="0"/>
              </a:rPr>
              <a:t>Cover Letter</a:t>
            </a:r>
          </a:p>
          <a:p>
            <a:pPr marL="285750" indent="-285750">
              <a:lnSpc>
                <a:spcPct val="150000"/>
              </a:lnSpc>
              <a:buFont typeface="Wingdings" panose="05000000000000000000" pitchFamily="2" charset="2"/>
              <a:buChar char="§"/>
            </a:pPr>
            <a:r>
              <a:rPr lang="en-US" sz="1600" dirty="0">
                <a:solidFill>
                  <a:srgbClr val="333B46"/>
                </a:solidFill>
                <a:latin typeface="Arial" panose="020B0604020202020204" pitchFamily="34" charset="0"/>
                <a:cs typeface="Arial" panose="020B0604020202020204" pitchFamily="34" charset="0"/>
              </a:rPr>
              <a:t>Executive Summary</a:t>
            </a:r>
          </a:p>
          <a:p>
            <a:pPr marL="285750" indent="-285750">
              <a:lnSpc>
                <a:spcPct val="150000"/>
              </a:lnSpc>
              <a:buFont typeface="Wingdings" panose="05000000000000000000" pitchFamily="2" charset="2"/>
              <a:buChar char="§"/>
            </a:pPr>
            <a:r>
              <a:rPr lang="en-US" sz="1600" dirty="0">
                <a:solidFill>
                  <a:srgbClr val="333B46"/>
                </a:solidFill>
                <a:latin typeface="Arial" panose="020B0604020202020204" pitchFamily="34" charset="0"/>
                <a:cs typeface="Arial" panose="020B0604020202020204" pitchFamily="34" charset="0"/>
              </a:rPr>
              <a:t>Professional Qualifications and Specialized Experience of Respondent and Team Members</a:t>
            </a:r>
          </a:p>
          <a:p>
            <a:pPr marL="285750" indent="-285750">
              <a:lnSpc>
                <a:spcPct val="150000"/>
              </a:lnSpc>
              <a:buFont typeface="Wingdings" panose="05000000000000000000" pitchFamily="2" charset="2"/>
              <a:buChar char="§"/>
            </a:pPr>
            <a:r>
              <a:rPr lang="en-US" sz="1600" dirty="0">
                <a:solidFill>
                  <a:srgbClr val="333B46"/>
                </a:solidFill>
                <a:latin typeface="Arial" panose="020B0604020202020204" pitchFamily="34" charset="0"/>
                <a:cs typeface="Arial" panose="020B0604020202020204" pitchFamily="34" charset="0"/>
              </a:rPr>
              <a:t>Professional Qualifications and Specialized Experience of Key Personnel</a:t>
            </a:r>
          </a:p>
          <a:p>
            <a:pPr marL="285750" indent="-285750">
              <a:lnSpc>
                <a:spcPct val="150000"/>
              </a:lnSpc>
              <a:buFont typeface="Wingdings" panose="05000000000000000000" pitchFamily="2" charset="2"/>
              <a:buChar char="§"/>
            </a:pPr>
            <a:r>
              <a:rPr lang="en-US" sz="1600" dirty="0">
                <a:solidFill>
                  <a:srgbClr val="333B46"/>
                </a:solidFill>
                <a:latin typeface="Arial" panose="020B0604020202020204" pitchFamily="34" charset="0"/>
                <a:cs typeface="Arial" panose="020B0604020202020204" pitchFamily="34" charset="0"/>
              </a:rPr>
              <a:t>Implementation or Work Plan</a:t>
            </a:r>
          </a:p>
          <a:p>
            <a:pPr marL="285750" indent="-285750">
              <a:lnSpc>
                <a:spcPct val="150000"/>
              </a:lnSpc>
              <a:buFont typeface="Wingdings" panose="05000000000000000000" pitchFamily="2" charset="2"/>
              <a:buChar char="§"/>
            </a:pPr>
            <a:r>
              <a:rPr lang="en-US" sz="1600" dirty="0">
                <a:solidFill>
                  <a:srgbClr val="333B46"/>
                </a:solidFill>
                <a:latin typeface="Arial" panose="020B0604020202020204" pitchFamily="34" charset="0"/>
                <a:cs typeface="Arial" panose="020B0604020202020204" pitchFamily="34" charset="0"/>
              </a:rPr>
              <a:t>Cost Proposal (Submit on City form for equitable comparisons)</a:t>
            </a:r>
          </a:p>
          <a:p>
            <a:pPr marL="285750" indent="-285750">
              <a:lnSpc>
                <a:spcPct val="150000"/>
              </a:lnSpc>
              <a:buFont typeface="Wingdings" panose="05000000000000000000" pitchFamily="2" charset="2"/>
              <a:buChar char="§"/>
            </a:pPr>
            <a:r>
              <a:rPr lang="en-US" sz="1600" dirty="0">
                <a:solidFill>
                  <a:srgbClr val="333B46"/>
                </a:solidFill>
                <a:latin typeface="Arial" panose="020B0604020202020204" pitchFamily="34" charset="0"/>
                <a:cs typeface="Arial" panose="020B0604020202020204" pitchFamily="34" charset="0"/>
              </a:rPr>
              <a:t>MBE/WBE or DBE Plan (Schedules C-1 and D-1)</a:t>
            </a:r>
          </a:p>
          <a:p>
            <a:pPr marL="285750" indent="-285750">
              <a:lnSpc>
                <a:spcPct val="150000"/>
              </a:lnSpc>
              <a:buFont typeface="Wingdings" panose="05000000000000000000" pitchFamily="2" charset="2"/>
              <a:buChar char="§"/>
            </a:pPr>
            <a:r>
              <a:rPr lang="en-US" sz="1600" dirty="0">
                <a:solidFill>
                  <a:srgbClr val="333B46"/>
                </a:solidFill>
                <a:latin typeface="Arial" panose="020B0604020202020204" pitchFamily="34" charset="0"/>
                <a:cs typeface="Arial" panose="020B0604020202020204" pitchFamily="34" charset="0"/>
              </a:rPr>
              <a:t>Financial Statements (Audited last 3 years or equivalent)</a:t>
            </a:r>
          </a:p>
          <a:p>
            <a:pPr marL="285750" indent="-285750">
              <a:lnSpc>
                <a:spcPct val="150000"/>
              </a:lnSpc>
              <a:buFont typeface="Wingdings" panose="05000000000000000000" pitchFamily="2" charset="2"/>
              <a:buChar char="§"/>
            </a:pPr>
            <a:r>
              <a:rPr lang="en-US" sz="1600" dirty="0">
                <a:solidFill>
                  <a:srgbClr val="333B46"/>
                </a:solidFill>
                <a:latin typeface="Arial" panose="020B0604020202020204" pitchFamily="34" charset="0"/>
                <a:cs typeface="Arial" panose="020B0604020202020204" pitchFamily="34" charset="0"/>
              </a:rPr>
              <a:t>Online Economic Disclosure Statement Certificate of Filing and Affidavit (“EDS”) </a:t>
            </a:r>
          </a:p>
          <a:p>
            <a:pPr marL="285750" indent="-285750">
              <a:lnSpc>
                <a:spcPct val="150000"/>
              </a:lnSpc>
              <a:buFont typeface="Wingdings" panose="05000000000000000000" pitchFamily="2" charset="2"/>
              <a:buChar char="§"/>
            </a:pPr>
            <a:r>
              <a:rPr lang="en-US" sz="1600" dirty="0">
                <a:solidFill>
                  <a:srgbClr val="333B46"/>
                </a:solidFill>
                <a:latin typeface="Arial" panose="020B0604020202020204" pitchFamily="34" charset="0"/>
                <a:cs typeface="Arial" panose="020B0604020202020204" pitchFamily="34" charset="0"/>
              </a:rPr>
              <a:t>Legal Actions (Last 5 years)</a:t>
            </a:r>
          </a:p>
          <a:p>
            <a:pPr marL="285750" indent="-285750">
              <a:lnSpc>
                <a:spcPct val="150000"/>
              </a:lnSpc>
              <a:buFont typeface="Wingdings" panose="05000000000000000000" pitchFamily="2" charset="2"/>
              <a:buChar char="§"/>
            </a:pPr>
            <a:r>
              <a:rPr lang="en-US" sz="1600" dirty="0">
                <a:solidFill>
                  <a:srgbClr val="333B46"/>
                </a:solidFill>
                <a:latin typeface="Arial" panose="020B0604020202020204" pitchFamily="34" charset="0"/>
                <a:cs typeface="Arial" panose="020B0604020202020204" pitchFamily="34" charset="0"/>
              </a:rPr>
              <a:t>Insurance (Required at time of contract award)</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12</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1302156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RFP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Evaluation Criteria</a:t>
            </a:r>
          </a:p>
        </p:txBody>
      </p:sp>
      <p:sp>
        <p:nvSpPr>
          <p:cNvPr id="9" name="TextBox 8">
            <a:extLst>
              <a:ext uri="{FF2B5EF4-FFF2-40B4-BE49-F238E27FC236}">
                <a16:creationId xmlns:a16="http://schemas.microsoft.com/office/drawing/2014/main" id="{375A8454-BFCC-4596-BF31-ECF818FE74B7}"/>
              </a:ext>
            </a:extLst>
          </p:cNvPr>
          <p:cNvSpPr txBox="1"/>
          <p:nvPr/>
        </p:nvSpPr>
        <p:spPr>
          <a:xfrm>
            <a:off x="4744812" y="789844"/>
            <a:ext cx="7327918" cy="5869364"/>
          </a:xfrm>
          <a:prstGeom prst="rect">
            <a:avLst/>
          </a:prstGeom>
          <a:noFill/>
        </p:spPr>
        <p:txBody>
          <a:bodyPr wrap="square" rtlCol="0">
            <a:spAutoFit/>
          </a:bodyPr>
          <a:lstStyle/>
          <a:p>
            <a:pPr>
              <a:lnSpc>
                <a:spcPct val="150000"/>
              </a:lnSpc>
            </a:pPr>
            <a:r>
              <a:rPr lang="en-US" sz="1400" dirty="0">
                <a:latin typeface="Arial" panose="020B0604020202020204" pitchFamily="34" charset="0"/>
                <a:cs typeface="Arial" panose="020B0604020202020204" pitchFamily="34" charset="0"/>
              </a:rPr>
              <a:t>RFP evaluation criterion will vary depending upon the project, but the most</a:t>
            </a:r>
          </a:p>
          <a:p>
            <a:pPr>
              <a:lnSpc>
                <a:spcPct val="150000"/>
              </a:lnSpc>
            </a:pPr>
            <a:r>
              <a:rPr lang="en-US" sz="1400" dirty="0">
                <a:latin typeface="Arial" panose="020B0604020202020204" pitchFamily="34" charset="0"/>
                <a:cs typeface="Arial" panose="020B0604020202020204" pitchFamily="34" charset="0"/>
              </a:rPr>
              <a:t>common ones are as follows:</a:t>
            </a:r>
          </a:p>
          <a:p>
            <a:pPr>
              <a:lnSpc>
                <a:spcPct val="150000"/>
              </a:lnSpc>
            </a:pPr>
            <a:endParaRPr lang="en-US" sz="14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a:latin typeface="Arial" panose="020B0604020202020204" pitchFamily="34" charset="0"/>
                <a:cs typeface="Arial" panose="020B0604020202020204" pitchFamily="34" charset="0"/>
              </a:rPr>
              <a:t>Professional Qualifications &amp; Specialized Experience, Local Availability of Team (Prime, joint venture partners or subcontractors, if any).</a:t>
            </a:r>
          </a:p>
          <a:p>
            <a:pPr marL="742950" lvl="1" indent="-285750">
              <a:lnSpc>
                <a:spcPct val="150000"/>
              </a:lnSpc>
              <a:buFont typeface="Wingdings" panose="05000000000000000000" pitchFamily="2" charset="2"/>
              <a:buChar char="Ø"/>
            </a:pPr>
            <a:r>
              <a:rPr lang="en-US" sz="1400" dirty="0">
                <a:latin typeface="Arial" panose="020B0604020202020204" pitchFamily="34" charset="0"/>
                <a:cs typeface="Arial" panose="020B0604020202020204" pitchFamily="34" charset="0"/>
              </a:rPr>
              <a:t>Current and Past Performance Record + References</a:t>
            </a:r>
          </a:p>
          <a:p>
            <a:pPr marL="742950" lvl="1" indent="-285750">
              <a:lnSpc>
                <a:spcPct val="150000"/>
              </a:lnSpc>
              <a:buFont typeface="Wingdings" panose="05000000000000000000" pitchFamily="2" charset="2"/>
              <a:buChar char="Ø"/>
            </a:pPr>
            <a:r>
              <a:rPr lang="en-US" sz="1400" dirty="0">
                <a:latin typeface="Arial" panose="020B0604020202020204" pitchFamily="34" charset="0"/>
                <a:cs typeface="Arial" panose="020B0604020202020204" pitchFamily="34" charset="0"/>
              </a:rPr>
              <a:t>Certifications and/or Licenses</a:t>
            </a:r>
          </a:p>
          <a:p>
            <a:pPr marL="285750" indent="-285750">
              <a:lnSpc>
                <a:spcPct val="150000"/>
              </a:lnSpc>
              <a:buFont typeface="Wingdings" panose="05000000000000000000" pitchFamily="2" charset="2"/>
              <a:buChar char="§"/>
            </a:pPr>
            <a:r>
              <a:rPr lang="en-US" sz="1400" dirty="0">
                <a:latin typeface="Arial" panose="020B0604020202020204" pitchFamily="34" charset="0"/>
                <a:cs typeface="Arial" panose="020B0604020202020204" pitchFamily="34" charset="0"/>
              </a:rPr>
              <a:t>Professional Qualifications &amp; Specialized Experience, Local Availability of Key Personnel.</a:t>
            </a:r>
          </a:p>
          <a:p>
            <a:pPr marL="742950" lvl="1" indent="-285750">
              <a:lnSpc>
                <a:spcPct val="150000"/>
              </a:lnSpc>
              <a:buFont typeface="Wingdings" panose="05000000000000000000" pitchFamily="2" charset="2"/>
              <a:buChar char="Ø"/>
            </a:pPr>
            <a:r>
              <a:rPr lang="en-US" sz="1400" dirty="0">
                <a:latin typeface="Arial" panose="020B0604020202020204" pitchFamily="34" charset="0"/>
                <a:cs typeface="Arial" panose="020B0604020202020204" pitchFamily="34" charset="0"/>
              </a:rPr>
              <a:t>Resumes/Role on Project + Organization Chart/Dedicated Resources</a:t>
            </a:r>
          </a:p>
          <a:p>
            <a:pPr marL="285750" indent="-285750">
              <a:lnSpc>
                <a:spcPct val="150000"/>
              </a:lnSpc>
              <a:buFont typeface="Wingdings" panose="05000000000000000000" pitchFamily="2" charset="2"/>
              <a:buChar char="§"/>
            </a:pPr>
            <a:r>
              <a:rPr lang="en-US" sz="1400" dirty="0">
                <a:latin typeface="Arial" panose="020B0604020202020204" pitchFamily="34" charset="0"/>
                <a:cs typeface="Arial" panose="020B0604020202020204" pitchFamily="34" charset="0"/>
              </a:rPr>
              <a:t>Implementation or Work Plan</a:t>
            </a:r>
          </a:p>
          <a:p>
            <a:pPr marL="285750" indent="-285750">
              <a:lnSpc>
                <a:spcPct val="150000"/>
              </a:lnSpc>
              <a:buFont typeface="Wingdings" panose="05000000000000000000" pitchFamily="2" charset="2"/>
              <a:buChar char="§"/>
            </a:pPr>
            <a:r>
              <a:rPr lang="en-US" sz="1400" dirty="0">
                <a:latin typeface="Arial" panose="020B0604020202020204" pitchFamily="34" charset="0"/>
                <a:cs typeface="Arial" panose="020B0604020202020204" pitchFamily="34" charset="0"/>
              </a:rPr>
              <a:t>Cost Proposal</a:t>
            </a:r>
          </a:p>
          <a:p>
            <a:pPr marL="285750" indent="-285750">
              <a:lnSpc>
                <a:spcPct val="150000"/>
              </a:lnSpc>
              <a:buFont typeface="Wingdings" panose="05000000000000000000" pitchFamily="2" charset="2"/>
              <a:buChar char="§"/>
            </a:pPr>
            <a:r>
              <a:rPr lang="en-US" sz="1400" dirty="0">
                <a:latin typeface="Arial" panose="020B0604020202020204" pitchFamily="34" charset="0"/>
                <a:cs typeface="Arial" panose="020B0604020202020204" pitchFamily="34" charset="0"/>
              </a:rPr>
              <a:t>MBE/WBE Commitment (25% MBE and 5% WBE Participation Goals or Other Goals Set) DBE may apply if federally funded project.</a:t>
            </a:r>
          </a:p>
          <a:p>
            <a:pPr marL="285750" indent="-285750">
              <a:lnSpc>
                <a:spcPct val="150000"/>
              </a:lnSpc>
              <a:buFont typeface="Wingdings" panose="05000000000000000000" pitchFamily="2" charset="2"/>
              <a:buChar char="§"/>
            </a:pPr>
            <a:r>
              <a:rPr lang="en-US" sz="1400" dirty="0">
                <a:latin typeface="Arial" panose="020B0604020202020204" pitchFamily="34" charset="0"/>
                <a:cs typeface="Arial" panose="020B0604020202020204" pitchFamily="34" charset="0"/>
              </a:rPr>
              <a:t>Financial Statements</a:t>
            </a:r>
          </a:p>
          <a:p>
            <a:pPr marL="285750" indent="-285750">
              <a:lnSpc>
                <a:spcPct val="150000"/>
              </a:lnSpc>
              <a:buFont typeface="Wingdings" panose="05000000000000000000" pitchFamily="2" charset="2"/>
              <a:buChar char="§"/>
            </a:pPr>
            <a:r>
              <a:rPr lang="en-US" sz="1400" dirty="0">
                <a:latin typeface="Arial" panose="020B0604020202020204" pitchFamily="34" charset="0"/>
                <a:cs typeface="Arial" panose="020B0604020202020204" pitchFamily="34" charset="0"/>
              </a:rPr>
              <a:t>Compliance with Laws, Ordinances, and Statutes. EDS Certifications.</a:t>
            </a:r>
          </a:p>
          <a:p>
            <a:pPr marL="285750" indent="-285750">
              <a:lnSpc>
                <a:spcPct val="150000"/>
              </a:lnSpc>
              <a:buFont typeface="Wingdings" panose="05000000000000000000" pitchFamily="2" charset="2"/>
              <a:buChar char="§"/>
            </a:pPr>
            <a:r>
              <a:rPr lang="en-US" sz="1400" dirty="0">
                <a:latin typeface="Arial" panose="020B0604020202020204" pitchFamily="34" charset="0"/>
                <a:cs typeface="Arial" panose="020B0604020202020204" pitchFamily="34" charset="0"/>
              </a:rPr>
              <a:t>Legal Actions</a:t>
            </a:r>
          </a:p>
          <a:p>
            <a:pPr marL="285750" indent="-285750">
              <a:lnSpc>
                <a:spcPct val="150000"/>
              </a:lnSpc>
              <a:buFont typeface="Wingdings" panose="05000000000000000000" pitchFamily="2" charset="2"/>
              <a:buChar char="§"/>
            </a:pPr>
            <a:r>
              <a:rPr lang="en-US" sz="1400" dirty="0">
                <a:latin typeface="Arial" panose="020B0604020202020204" pitchFamily="34" charset="0"/>
                <a:cs typeface="Arial" panose="020B0604020202020204" pitchFamily="34" charset="0"/>
              </a:rPr>
              <a:t>Conflict of Interest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13</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689607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Tips for Preparing RFP Proposals</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14</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1497561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Tips for Preparing RFP Proposal</a:t>
            </a:r>
          </a:p>
        </p:txBody>
      </p:sp>
      <p:sp>
        <p:nvSpPr>
          <p:cNvPr id="9" name="TextBox 8">
            <a:extLst>
              <a:ext uri="{FF2B5EF4-FFF2-40B4-BE49-F238E27FC236}">
                <a16:creationId xmlns:a16="http://schemas.microsoft.com/office/drawing/2014/main" id="{375A8454-BFCC-4596-BF31-ECF818FE74B7}"/>
              </a:ext>
            </a:extLst>
          </p:cNvPr>
          <p:cNvSpPr txBox="1"/>
          <p:nvPr/>
        </p:nvSpPr>
        <p:spPr>
          <a:xfrm>
            <a:off x="247561" y="1357650"/>
            <a:ext cx="7084892" cy="526919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Exhibit forms that must be completed as part of the proposal submission will vary depending upon the RFP, but the following exhibit forms are universal to every RFP:</a:t>
            </a:r>
            <a:endParaRPr lang="en-US" sz="800" dirty="0">
              <a:solidFill>
                <a:srgbClr val="333B46"/>
              </a:solidFill>
              <a:latin typeface="Arial" panose="020B0604020202020204" pitchFamily="34" charset="0"/>
              <a:cs typeface="Arial" panose="020B0604020202020204" pitchFamily="34" charset="0"/>
            </a:endParaRPr>
          </a:p>
          <a:p>
            <a:pPr marL="800100" lvl="1" indent="-342900">
              <a:lnSpc>
                <a:spcPct val="150000"/>
              </a:lnSpc>
              <a:buFont typeface="+mj-lt"/>
              <a:buAutoNum type="arabicPeriod"/>
            </a:pPr>
            <a:r>
              <a:rPr lang="en-US" sz="1400" dirty="0">
                <a:solidFill>
                  <a:srgbClr val="333B46"/>
                </a:solidFill>
                <a:latin typeface="Arial" panose="020B0604020202020204" pitchFamily="34" charset="0"/>
                <a:cs typeface="Arial" panose="020B0604020202020204" pitchFamily="34" charset="0"/>
              </a:rPr>
              <a:t>Company Profile Information</a:t>
            </a:r>
          </a:p>
          <a:p>
            <a:pPr marL="800100" lvl="1" indent="-342900">
              <a:lnSpc>
                <a:spcPct val="150000"/>
              </a:lnSpc>
              <a:buFont typeface="+mj-lt"/>
              <a:buAutoNum type="arabicPeriod"/>
            </a:pPr>
            <a:r>
              <a:rPr lang="en-US" sz="1400" dirty="0">
                <a:solidFill>
                  <a:srgbClr val="333B46"/>
                </a:solidFill>
                <a:latin typeface="Arial" panose="020B0604020202020204" pitchFamily="34" charset="0"/>
                <a:cs typeface="Arial" panose="020B0604020202020204" pitchFamily="34" charset="0"/>
              </a:rPr>
              <a:t>Company References/Client Profile Information</a:t>
            </a:r>
          </a:p>
          <a:p>
            <a:pPr marL="800100" lvl="1" indent="-342900">
              <a:lnSpc>
                <a:spcPct val="150000"/>
              </a:lnSpc>
              <a:buFont typeface="+mj-lt"/>
              <a:buAutoNum type="arabicPeriod"/>
            </a:pPr>
            <a:r>
              <a:rPr lang="en-US" sz="1400" dirty="0">
                <a:solidFill>
                  <a:srgbClr val="333B46"/>
                </a:solidFill>
                <a:latin typeface="Arial" panose="020B0604020202020204" pitchFamily="34" charset="0"/>
                <a:cs typeface="Arial" panose="020B0604020202020204" pitchFamily="34" charset="0"/>
              </a:rPr>
              <a:t>MBE/WBE or DBE Compliance Plan (Schedule C-1 and D-1) and/or   Waiver?</a:t>
            </a:r>
          </a:p>
          <a:p>
            <a:pPr marL="800100" lvl="1" indent="-342900">
              <a:lnSpc>
                <a:spcPct val="150000"/>
              </a:lnSpc>
              <a:buFont typeface="+mj-lt"/>
              <a:buAutoNum type="arabicPeriod"/>
            </a:pPr>
            <a:r>
              <a:rPr lang="en-US" sz="1400" dirty="0">
                <a:solidFill>
                  <a:srgbClr val="333B46"/>
                </a:solidFill>
                <a:latin typeface="Arial" panose="020B0604020202020204" pitchFamily="34" charset="0"/>
                <a:cs typeface="Arial" panose="020B0604020202020204" pitchFamily="34" charset="0"/>
              </a:rPr>
              <a:t>Online Economic Disclosure Statement and Affidavit (“EDS”), which includes Disclosure of Retained Parties and Familial Relationships with Elected City Officials and Department Heads and Other Certifications. For online EDS instructions, go to: </a:t>
            </a:r>
            <a:r>
              <a:rPr lang="en-US" sz="1400" dirty="0">
                <a:solidFill>
                  <a:srgbClr val="333B46"/>
                </a:solidFill>
                <a:latin typeface="Arial" panose="020B0604020202020204" pitchFamily="34" charset="0"/>
                <a:cs typeface="Arial" panose="020B0604020202020204" pitchFamily="34" charset="0"/>
                <a:hlinkClick r:id="rId2"/>
              </a:rPr>
              <a:t>http://webapps.Chicago.gov/EDSWeb</a:t>
            </a:r>
            <a:r>
              <a:rPr lang="en-US" sz="1400" dirty="0">
                <a:solidFill>
                  <a:srgbClr val="333B46"/>
                </a:solidFill>
                <a:latin typeface="Arial" panose="020B0604020202020204" pitchFamily="34" charset="0"/>
                <a:cs typeface="Arial" panose="020B0604020202020204" pitchFamily="34" charset="0"/>
              </a:rPr>
              <a:t>. </a:t>
            </a:r>
          </a:p>
          <a:p>
            <a:pPr marL="800100" lvl="1" indent="-342900">
              <a:lnSpc>
                <a:spcPct val="150000"/>
              </a:lnSpc>
              <a:buFont typeface="+mj-lt"/>
              <a:buAutoNum type="arabicPeriod"/>
            </a:pPr>
            <a:r>
              <a:rPr lang="en-US" sz="1400" dirty="0">
                <a:solidFill>
                  <a:srgbClr val="333B46"/>
                </a:solidFill>
                <a:latin typeface="Arial" panose="020B0604020202020204" pitchFamily="34" charset="0"/>
                <a:cs typeface="Arial" panose="020B0604020202020204" pitchFamily="34" charset="0"/>
              </a:rPr>
              <a:t>Insurance Certificate (Required at Contract Award)</a:t>
            </a:r>
          </a:p>
          <a:p>
            <a:pPr marL="800100" lvl="1" indent="-342900">
              <a:lnSpc>
                <a:spcPct val="150000"/>
              </a:lnSpc>
              <a:buFont typeface="+mj-lt"/>
              <a:buAutoNum type="arabicPeriod"/>
            </a:pPr>
            <a:endParaRPr lang="en-US" sz="800" dirty="0">
              <a:solidFill>
                <a:srgbClr val="333B46"/>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Review City Standard Contract Terms and Conditions if attached as an RFP exhibit to determine if your firm can perform under those terms &amp; conditions.</a:t>
            </a:r>
          </a:p>
          <a:p>
            <a:pPr marL="285750" indent="-285750">
              <a:lnSpc>
                <a:spcPct val="150000"/>
              </a:lnSpc>
              <a:buFont typeface="Wingdings" panose="05000000000000000000" pitchFamily="2" charset="2"/>
              <a:buChar char="§"/>
            </a:pPr>
            <a:endParaRPr lang="en-US" sz="800" dirty="0">
              <a:solidFill>
                <a:srgbClr val="333B46"/>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Verify the existence of any Addendum issued by the City before submitting a proposal.</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15</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2990547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Tips for Submitting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RFP Proposal</a:t>
            </a:r>
          </a:p>
        </p:txBody>
      </p:sp>
      <p:sp>
        <p:nvSpPr>
          <p:cNvPr id="9" name="TextBox 8">
            <a:extLst>
              <a:ext uri="{FF2B5EF4-FFF2-40B4-BE49-F238E27FC236}">
                <a16:creationId xmlns:a16="http://schemas.microsoft.com/office/drawing/2014/main" id="{375A8454-BFCC-4596-BF31-ECF818FE74B7}"/>
              </a:ext>
            </a:extLst>
          </p:cNvPr>
          <p:cNvSpPr txBox="1"/>
          <p:nvPr/>
        </p:nvSpPr>
        <p:spPr>
          <a:xfrm>
            <a:off x="4702609" y="789844"/>
            <a:ext cx="7327918" cy="5940088"/>
          </a:xfrm>
          <a:prstGeom prst="rect">
            <a:avLst/>
          </a:prstGeom>
          <a:noFill/>
        </p:spPr>
        <p:txBody>
          <a:bodyPr wrap="square" rtlCol="0">
            <a:spAutoFit/>
          </a:bodyPr>
          <a:lstStyle/>
          <a:p>
            <a:pPr>
              <a:lnSpc>
                <a:spcPct val="150000"/>
              </a:lnSpc>
            </a:pPr>
            <a:r>
              <a:rPr lang="en-US" sz="2400" b="1" dirty="0">
                <a:latin typeface="Arial" panose="020B0604020202020204" pitchFamily="34" charset="0"/>
                <a:cs typeface="Arial" panose="020B0604020202020204" pitchFamily="34" charset="0"/>
              </a:rPr>
              <a:t>eProcurement Submissions</a:t>
            </a:r>
          </a:p>
          <a:p>
            <a:pPr marL="285750"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The City has transitioned from paper proposal submissions to online submissions of RFPs and RFQs via eProcurement.  Vendors must register in iSupplier to submit electronic submissions through eProcurement. Proposals cannot be submitted via eProcurement after the published due date.</a:t>
            </a:r>
          </a:p>
          <a:p>
            <a:pPr marL="285750"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"iSupplier" refers to the City's eProcurement computer system for electronic bidding and providing Contractors with access to contract, ordering, and payment information for their City contracts.</a:t>
            </a:r>
          </a:p>
          <a:p>
            <a:pPr marL="742950" lvl="1" indent="-285750">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Allow three business days to complete registration.</a:t>
            </a:r>
          </a:p>
          <a:p>
            <a:pPr marL="742950" lvl="1" indent="-285750">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Pay attention to the RFP instructions for proposal submission requirements. </a:t>
            </a:r>
          </a:p>
          <a:p>
            <a:pPr marL="285750"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Cover letter must be signed by an authorized officer and acknowledge any Addendum issued.</a:t>
            </a:r>
          </a:p>
          <a:p>
            <a:pPr marL="285750"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Make a checklist of all submittal requirements per the Proposal Required Content section to verify completeness of proposal before submitting to DPS.</a:t>
            </a:r>
          </a:p>
          <a:p>
            <a:endParaRPr 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16</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1925168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eProcurment Submission Resources</a:t>
            </a:r>
          </a:p>
        </p:txBody>
      </p:sp>
      <p:sp>
        <p:nvSpPr>
          <p:cNvPr id="9" name="TextBox 8">
            <a:extLst>
              <a:ext uri="{FF2B5EF4-FFF2-40B4-BE49-F238E27FC236}">
                <a16:creationId xmlns:a16="http://schemas.microsoft.com/office/drawing/2014/main" id="{375A8454-BFCC-4596-BF31-ECF818FE74B7}"/>
              </a:ext>
            </a:extLst>
          </p:cNvPr>
          <p:cNvSpPr txBox="1"/>
          <p:nvPr/>
        </p:nvSpPr>
        <p:spPr>
          <a:xfrm>
            <a:off x="345316" y="1210889"/>
            <a:ext cx="6934698" cy="5361532"/>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The eProcurement RFP document can be viewed and downloaded using the following link: https://www.chicago.gov/city/en/depts/dps/isupplier/current-bids.html</a:t>
            </a:r>
          </a:p>
          <a:p>
            <a:pPr marL="285750" indent="-285750">
              <a:lnSpc>
                <a:spcPct val="150000"/>
              </a:lnSpc>
              <a:buFont typeface="Wingdings" panose="05000000000000000000" pitchFamily="2" charset="2"/>
              <a:buChar char="§"/>
            </a:pPr>
            <a:endParaRPr lang="en-US" sz="800" dirty="0">
              <a:solidFill>
                <a:srgbClr val="333B46"/>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Register in iSupplier: https://www.chicago.gov/city/en/depts/dps/isupplier/login-register.html</a:t>
            </a:r>
          </a:p>
          <a:p>
            <a:pPr marL="285750" indent="-285750">
              <a:lnSpc>
                <a:spcPct val="150000"/>
              </a:lnSpc>
              <a:buFont typeface="Wingdings" panose="05000000000000000000" pitchFamily="2" charset="2"/>
              <a:buChar char="§"/>
            </a:pPr>
            <a:endParaRPr lang="en-US" sz="800" dirty="0">
              <a:solidFill>
                <a:srgbClr val="333B46"/>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Addendum: http://www.chicago.gov/eprocurement</a:t>
            </a:r>
          </a:p>
          <a:p>
            <a:pPr marL="285750" indent="-285750">
              <a:lnSpc>
                <a:spcPct val="150000"/>
              </a:lnSpc>
              <a:buFont typeface="Wingdings" panose="05000000000000000000" pitchFamily="2" charset="2"/>
              <a:buChar char="§"/>
            </a:pPr>
            <a:endParaRPr lang="en-US" sz="800" dirty="0">
              <a:solidFill>
                <a:srgbClr val="333B46"/>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Pre-Proposal Conference Attendees: https://www.chicago.gov/city/en/depts/dps/supp_info/2017PreBidandPreSubmittalConferenceAttendees.html</a:t>
            </a:r>
          </a:p>
          <a:p>
            <a:pPr marL="285750" indent="-285750">
              <a:lnSpc>
                <a:spcPct val="150000"/>
              </a:lnSpc>
              <a:buFont typeface="Wingdings" panose="05000000000000000000" pitchFamily="2" charset="2"/>
              <a:buChar char="§"/>
            </a:pPr>
            <a:endParaRPr lang="en-US" sz="800" dirty="0">
              <a:solidFill>
                <a:srgbClr val="333B46"/>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Takeout list: www.chicago.gov/TOL</a:t>
            </a:r>
          </a:p>
          <a:p>
            <a:pPr marL="285750" indent="-285750">
              <a:lnSpc>
                <a:spcPct val="150000"/>
              </a:lnSpc>
              <a:buFont typeface="Wingdings" panose="05000000000000000000" pitchFamily="2" charset="2"/>
              <a:buChar char="§"/>
            </a:pPr>
            <a:endParaRPr lang="en-US" sz="800" dirty="0">
              <a:solidFill>
                <a:srgbClr val="333B46"/>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eProcurement Workshop Schedule: https://www.chicago.gov/city/en/depts/dps/provdrs/eprocurement.html</a:t>
            </a:r>
          </a:p>
          <a:p>
            <a:pPr marL="285750" indent="-285750">
              <a:lnSpc>
                <a:spcPct val="150000"/>
              </a:lnSpc>
              <a:buFont typeface="Wingdings" panose="05000000000000000000" pitchFamily="2" charset="2"/>
              <a:buChar char="§"/>
            </a:pPr>
            <a:endParaRPr lang="en-US" sz="800" dirty="0">
              <a:solidFill>
                <a:srgbClr val="333B46"/>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 eProcurement Instructional Documents: https://www.chicago.gov/city/en/depts/dps/isupplier/online-training-materials.html</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17</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589719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Proposal Evaluation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and Award</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18</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
        <p:nvSpPr>
          <p:cNvPr id="8" name="TextBox 7">
            <a:extLst>
              <a:ext uri="{FF2B5EF4-FFF2-40B4-BE49-F238E27FC236}">
                <a16:creationId xmlns:a16="http://schemas.microsoft.com/office/drawing/2014/main" id="{32A1193B-CCE6-494D-8AF4-A913E339606B}"/>
              </a:ext>
            </a:extLst>
          </p:cNvPr>
          <p:cNvSpPr txBox="1"/>
          <p:nvPr/>
        </p:nvSpPr>
        <p:spPr>
          <a:xfrm>
            <a:off x="4980318" y="331980"/>
            <a:ext cx="6658936" cy="6401753"/>
          </a:xfrm>
          <a:prstGeom prst="rect">
            <a:avLst/>
          </a:prstGeom>
          <a:noFill/>
        </p:spPr>
        <p:txBody>
          <a:bodyPr wrap="square">
            <a:spAutoFit/>
          </a:bodyPr>
          <a:lstStyle/>
          <a:p>
            <a:pPr marL="285750" indent="-285750">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Respondents to the RFP are posted on the website. No other information about proposals or evaluation is available until after completion of the contract award.</a:t>
            </a:r>
          </a:p>
          <a:p>
            <a:pPr marL="285750" indent="-285750">
              <a:buFont typeface="Wingdings" panose="05000000000000000000" pitchFamily="2" charset="2"/>
              <a:buChar char="§"/>
            </a:pPr>
            <a:endParaRPr lang="en-US" sz="800" dirty="0">
              <a:solidFill>
                <a:srgbClr val="333B46"/>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All Freedom of Information Act (FOIA) requests received are held until after contract award. Debriefing meetings can be requested in writing to CPO.</a:t>
            </a:r>
          </a:p>
          <a:p>
            <a:pPr marL="285750" indent="-285750">
              <a:buFont typeface="Wingdings" panose="05000000000000000000" pitchFamily="2" charset="2"/>
              <a:buChar char="§"/>
            </a:pPr>
            <a:endParaRPr lang="en-US" sz="800" dirty="0">
              <a:solidFill>
                <a:srgbClr val="333B46"/>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Evaluation Committee (“EC”) evaluates proposals in 3 Phases:</a:t>
            </a:r>
          </a:p>
          <a:p>
            <a:pPr marL="285750" indent="-285750">
              <a:buFont typeface="Wingdings" panose="05000000000000000000" pitchFamily="2" charset="2"/>
              <a:buChar char="§"/>
            </a:pPr>
            <a:endParaRPr lang="en-US" sz="800" dirty="0">
              <a:solidFill>
                <a:srgbClr val="333B46"/>
              </a:solidFill>
              <a:latin typeface="Arial" panose="020B0604020202020204" pitchFamily="34" charset="0"/>
              <a:cs typeface="Arial" panose="020B0604020202020204" pitchFamily="34" charset="0"/>
            </a:endParaRPr>
          </a:p>
          <a:p>
            <a:pPr marL="800100" lvl="1" indent="-342900">
              <a:buFont typeface="+mj-lt"/>
              <a:buAutoNum type="arabicPeriod"/>
            </a:pPr>
            <a:r>
              <a:rPr lang="en-US" dirty="0">
                <a:solidFill>
                  <a:srgbClr val="333B46"/>
                </a:solidFill>
                <a:latin typeface="Arial" panose="020B0604020202020204" pitchFamily="34" charset="0"/>
                <a:cs typeface="Arial" panose="020B0604020202020204" pitchFamily="34" charset="0"/>
              </a:rPr>
              <a:t>Preliminary Proposal Assessment (Checklist for “Responsiveness?”)</a:t>
            </a:r>
          </a:p>
          <a:p>
            <a:pPr marL="800100" lvl="1" indent="-342900">
              <a:buFont typeface="+mj-lt"/>
              <a:buAutoNum type="arabicPeriod"/>
            </a:pPr>
            <a:r>
              <a:rPr lang="en-US" dirty="0">
                <a:solidFill>
                  <a:srgbClr val="333B46"/>
                </a:solidFill>
                <a:latin typeface="Arial" panose="020B0604020202020204" pitchFamily="34" charset="0"/>
                <a:cs typeface="Arial" panose="020B0604020202020204" pitchFamily="34" charset="0"/>
              </a:rPr>
              <a:t>Proposal Evaluation</a:t>
            </a:r>
          </a:p>
          <a:p>
            <a:pPr marL="800100" lvl="1" indent="-342900">
              <a:buFont typeface="+mj-lt"/>
              <a:buAutoNum type="arabicPeriod"/>
            </a:pPr>
            <a:r>
              <a:rPr lang="en-US" dirty="0">
                <a:solidFill>
                  <a:srgbClr val="333B46"/>
                </a:solidFill>
                <a:latin typeface="Arial" panose="020B0604020202020204" pitchFamily="34" charset="0"/>
                <a:cs typeface="Arial" panose="020B0604020202020204" pitchFamily="34" charset="0"/>
              </a:rPr>
              <a:t>Site Visits, Demonstrations, Oral Presentations, if necessary</a:t>
            </a:r>
          </a:p>
          <a:p>
            <a:pPr marL="285750" indent="-285750">
              <a:buFont typeface="Wingdings" panose="05000000000000000000" pitchFamily="2" charset="2"/>
              <a:buChar char="§"/>
            </a:pPr>
            <a:endParaRPr lang="en-US" sz="800" dirty="0">
              <a:solidFill>
                <a:srgbClr val="333B46"/>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Vendor selection and declination letters sent to Respondents, as applicable. The city is not obligated to select any vendor.</a:t>
            </a:r>
          </a:p>
          <a:p>
            <a:pPr marL="285750" indent="-285750">
              <a:buFont typeface="Wingdings" panose="05000000000000000000" pitchFamily="2" charset="2"/>
              <a:buChar char="§"/>
            </a:pPr>
            <a:endParaRPr lang="en-US" sz="800" dirty="0">
              <a:solidFill>
                <a:srgbClr val="333B46"/>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Contract award contingent on the successful negotiation of terms and pricing. City not obligated to award a contract. RFP may allow multiple awards by Service Category or separate Projects.</a:t>
            </a:r>
          </a:p>
        </p:txBody>
      </p:sp>
    </p:spTree>
    <p:extLst>
      <p:ext uri="{BB962C8B-B14F-4D97-AF65-F5344CB8AC3E}">
        <p14:creationId xmlns:p14="http://schemas.microsoft.com/office/powerpoint/2010/main" val="3985925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6858001" y="0"/>
            <a:ext cx="5334000" cy="6858000"/>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406640" y="3591212"/>
            <a:ext cx="4506685" cy="1273629"/>
          </a:xfrm>
        </p:spPr>
        <p:txBody>
          <a:bodyPr anchor="ctr">
            <a:normAutofit fontScale="90000"/>
          </a:bodyPr>
          <a:lstStyle/>
          <a:p>
            <a:r>
              <a:rPr lang="en-US" sz="8000" dirty="0">
                <a:solidFill>
                  <a:schemeClr val="bg1"/>
                </a:solidFill>
                <a:latin typeface="Big Shoulders Display Black" pitchFamily="2" charset="0"/>
              </a:rPr>
              <a:t>QUESTIONS?</a:t>
            </a:r>
          </a:p>
        </p:txBody>
      </p:sp>
      <p:sp>
        <p:nvSpPr>
          <p:cNvPr id="7" name="Rectangle 6">
            <a:extLst>
              <a:ext uri="{FF2B5EF4-FFF2-40B4-BE49-F238E27FC236}">
                <a16:creationId xmlns:a16="http://schemas.microsoft.com/office/drawing/2014/main" id="{2DF58C6D-2877-450D-B471-C8085089FD1B}"/>
              </a:ext>
            </a:extLst>
          </p:cNvPr>
          <p:cNvSpPr/>
          <p:nvPr/>
        </p:nvSpPr>
        <p:spPr>
          <a:xfrm>
            <a:off x="6096000" y="5699785"/>
            <a:ext cx="5529942" cy="50507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A2A4516-F24F-43F7-A406-3280B76CA610}"/>
              </a:ext>
            </a:extLst>
          </p:cNvPr>
          <p:cNvSpPr>
            <a:spLocks noGrp="1"/>
          </p:cNvSpPr>
          <p:nvPr>
            <p:ph type="subTitle" idx="1"/>
          </p:nvPr>
        </p:nvSpPr>
        <p:spPr>
          <a:xfrm>
            <a:off x="5975169" y="5799946"/>
            <a:ext cx="5529942" cy="304747"/>
          </a:xfrm>
        </p:spPr>
        <p:txBody>
          <a:bodyPr>
            <a:noAutofit/>
          </a:bodyPr>
          <a:lstStyle/>
          <a:p>
            <a:pPr algn="r"/>
            <a:r>
              <a:rPr lang="en-US" sz="1200" b="1" dirty="0">
                <a:latin typeface="Arial" panose="020B0604020202020204" pitchFamily="34" charset="0"/>
                <a:cs typeface="Arial" panose="020B0604020202020204" pitchFamily="34" charset="0"/>
              </a:rPr>
              <a:t>Do you have a question? Please use the WebEx Q&amp;A feature as shown</a:t>
            </a:r>
            <a:r>
              <a:rPr lang="en-US" sz="1200" dirty="0">
                <a:latin typeface="Arial" panose="020B0604020202020204" pitchFamily="34" charset="0"/>
                <a:cs typeface="Arial" panose="020B0604020202020204" pitchFamily="34" charset="0"/>
              </a:rPr>
              <a:t>.</a:t>
            </a: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62" y="428430"/>
            <a:ext cx="4262811" cy="823965"/>
          </a:xfrm>
          <a:prstGeom prst="rect">
            <a:avLst/>
          </a:prstGeom>
        </p:spPr>
      </p:pic>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p:txBody>
          <a:bodyPr/>
          <a:lstStyle/>
          <a:p>
            <a:fld id="{9EEDF2C8-8D53-4310-BAC3-B914C6E8499F}" type="slidenum">
              <a:rPr lang="en-US" smtClean="0"/>
              <a:t>19</a:t>
            </a:fld>
            <a:endParaRPr lang="en-US" dirty="0"/>
          </a:p>
        </p:txBody>
      </p:sp>
      <p:pic>
        <p:nvPicPr>
          <p:cNvPr id="9" name="Picture 8">
            <a:extLst>
              <a:ext uri="{FF2B5EF4-FFF2-40B4-BE49-F238E27FC236}">
                <a16:creationId xmlns:a16="http://schemas.microsoft.com/office/drawing/2014/main" id="{18996C5C-E8C5-46E9-9F9A-E6E4D6770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622" y="428430"/>
            <a:ext cx="2993012" cy="3006226"/>
          </a:xfrm>
          <a:prstGeom prst="rect">
            <a:avLst/>
          </a:prstGeom>
        </p:spPr>
      </p:pic>
      <p:pic>
        <p:nvPicPr>
          <p:cNvPr id="11" name="Picture 10">
            <a:extLst>
              <a:ext uri="{FF2B5EF4-FFF2-40B4-BE49-F238E27FC236}">
                <a16:creationId xmlns:a16="http://schemas.microsoft.com/office/drawing/2014/main" id="{763E3889-B9F4-48CF-B446-8B3A8C89D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1357" y="3223115"/>
            <a:ext cx="3648584" cy="2981741"/>
          </a:xfrm>
          <a:prstGeom prst="rect">
            <a:avLst/>
          </a:prstGeom>
        </p:spPr>
      </p:pic>
    </p:spTree>
    <p:extLst>
      <p:ext uri="{BB962C8B-B14F-4D97-AF65-F5344CB8AC3E}">
        <p14:creationId xmlns:p14="http://schemas.microsoft.com/office/powerpoint/2010/main" val="139129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40257"/>
            <a:ext cx="11043424" cy="6817743"/>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178499" y="1162348"/>
            <a:ext cx="3605347" cy="3670663"/>
          </a:xfrm>
        </p:spPr>
        <p:txBody>
          <a:bodyPr anchor="ctr">
            <a:normAutofit/>
          </a:bodyPr>
          <a:lstStyle/>
          <a:p>
            <a:r>
              <a:rPr lang="en-US" sz="6600" dirty="0">
                <a:solidFill>
                  <a:schemeClr val="bg1"/>
                </a:solidFill>
                <a:latin typeface="Big Shoulders Display Black" pitchFamily="2" charset="0"/>
              </a:rPr>
              <a:t>Welcome</a:t>
            </a:r>
          </a:p>
        </p:txBody>
      </p:sp>
      <p:sp>
        <p:nvSpPr>
          <p:cNvPr id="9" name="TextBox 8">
            <a:extLst>
              <a:ext uri="{FF2B5EF4-FFF2-40B4-BE49-F238E27FC236}">
                <a16:creationId xmlns:a16="http://schemas.microsoft.com/office/drawing/2014/main" id="{375A8454-BFCC-4596-BF31-ECF818FE74B7}"/>
              </a:ext>
            </a:extLst>
          </p:cNvPr>
          <p:cNvSpPr txBox="1"/>
          <p:nvPr/>
        </p:nvSpPr>
        <p:spPr>
          <a:xfrm>
            <a:off x="1442684" y="764449"/>
            <a:ext cx="6489592" cy="5598136"/>
          </a:xfrm>
          <a:prstGeom prst="rect">
            <a:avLst/>
          </a:prstGeom>
          <a:noFill/>
        </p:spPr>
        <p:txBody>
          <a:bodyPr wrap="square" rtlCol="0">
            <a:spAutoFit/>
          </a:bodyPr>
          <a:lstStyle/>
          <a:p>
            <a:pPr>
              <a:lnSpc>
                <a:spcPct val="150000"/>
              </a:lnSpc>
            </a:pPr>
            <a:r>
              <a:rPr lang="en-US" sz="1200" dirty="0">
                <a:solidFill>
                  <a:schemeClr val="bg1"/>
                </a:solidFill>
                <a:latin typeface="Arial" panose="020B0604020202020204" pitchFamily="34" charset="0"/>
                <a:cs typeface="Arial" panose="020B0604020202020204" pitchFamily="34" charset="0"/>
              </a:rPr>
              <a:t>The Department of Procurement Services is committed to Communications and Outreach, which is key to keeping citizens informed of bid opportunities, new programs, and innovations. </a:t>
            </a:r>
          </a:p>
          <a:p>
            <a:pPr>
              <a:lnSpc>
                <a:spcPct val="150000"/>
              </a:lnSpc>
            </a:pP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rPr>
              <a:t>Also, ensure that you download a copy of our most recent</a:t>
            </a:r>
            <a:r>
              <a:rPr lang="en-US" sz="1200" b="1" dirty="0">
                <a:solidFill>
                  <a:schemeClr val="bg1"/>
                </a:solidFill>
                <a:latin typeface="Arial" panose="020B0604020202020204" pitchFamily="34" charset="0"/>
                <a:cs typeface="Arial" panose="020B0604020202020204" pitchFamily="34" charset="0"/>
              </a:rPr>
              <a:t> </a:t>
            </a:r>
            <a:r>
              <a:rPr lang="en-US" sz="1200" b="1" dirty="0">
                <a:solidFill>
                  <a:schemeClr val="accent4"/>
                </a:solidFill>
                <a:latin typeface="Arial" panose="020B0604020202020204" pitchFamily="34" charset="0"/>
                <a:cs typeface="Arial" panose="020B0604020202020204" pitchFamily="34" charset="0"/>
              </a:rPr>
              <a:t>Consolidated Buying Plan</a:t>
            </a:r>
            <a:r>
              <a:rPr lang="en-US" sz="1200" dirty="0">
                <a:solidFill>
                  <a:schemeClr val="bg1"/>
                </a:solidFill>
                <a:latin typeface="Arial" panose="020B0604020202020204" pitchFamily="34" charset="0"/>
                <a:cs typeface="Arial" panose="020B0604020202020204" pitchFamily="34" charset="0"/>
              </a:rPr>
              <a:t>. This is a 15-month forecast including hundreds of upcoming opportunities for 12 city agencies. To download, go to: </a:t>
            </a:r>
            <a:r>
              <a:rPr lang="en-US" sz="1200" b="1" dirty="0">
                <a:solidFill>
                  <a:schemeClr val="accent4"/>
                </a:solidFill>
                <a:latin typeface="Arial" panose="020B0604020202020204" pitchFamily="34" charset="0"/>
                <a:cs typeface="Arial" panose="020B0604020202020204" pitchFamily="34" charset="0"/>
              </a:rPr>
              <a:t>www.chicago.gov/dps. </a:t>
            </a:r>
          </a:p>
          <a:p>
            <a:pPr marL="285750" indent="-285750">
              <a:lnSpc>
                <a:spcPct val="150000"/>
              </a:lnSpc>
              <a:buFont typeface="Wingdings" panose="05000000000000000000" pitchFamily="2" charset="2"/>
              <a:buChar char="§"/>
            </a:pP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rPr>
              <a:t>We encourage you to follow us on our website </a:t>
            </a:r>
            <a:r>
              <a:rPr lang="en-US" sz="1200" b="1" dirty="0">
                <a:solidFill>
                  <a:schemeClr val="accent4"/>
                </a:solidFill>
                <a:latin typeface="Arial" panose="020B0604020202020204" pitchFamily="34" charset="0"/>
                <a:cs typeface="Arial" panose="020B0604020202020204" pitchFamily="34" charset="0"/>
              </a:rPr>
              <a:t>www.chicago.gov/dps </a:t>
            </a:r>
            <a:r>
              <a:rPr lang="en-US" sz="1200" dirty="0">
                <a:solidFill>
                  <a:schemeClr val="bg1"/>
                </a:solidFill>
                <a:latin typeface="Arial" panose="020B0604020202020204" pitchFamily="34" charset="0"/>
                <a:cs typeface="Arial" panose="020B0604020202020204" pitchFamily="34" charset="0"/>
              </a:rPr>
              <a:t>for the latest news, updates, and our calendar of events. Go online, www.chicago.gov/DPS and click on the letter icon and sign-up for our </a:t>
            </a:r>
            <a:r>
              <a:rPr lang="en-US" sz="1200" b="1" dirty="0">
                <a:solidFill>
                  <a:schemeClr val="accent4"/>
                </a:solidFill>
                <a:latin typeface="Arial" panose="020B0604020202020204" pitchFamily="34" charset="0"/>
                <a:cs typeface="Arial" panose="020B0604020202020204" pitchFamily="34" charset="0"/>
              </a:rPr>
              <a:t>Email Newsletter: DPS Alerts</a:t>
            </a:r>
            <a:r>
              <a:rPr lang="en-US" sz="1200" dirty="0">
                <a:solidFill>
                  <a:schemeClr val="bg1"/>
                </a:solidFill>
                <a:latin typeface="Arial" panose="020B0604020202020204" pitchFamily="34" charset="0"/>
                <a:cs typeface="Arial" panose="020B0604020202020204" pitchFamily="34" charset="0"/>
              </a:rPr>
              <a:t> full of news that you can use. </a:t>
            </a:r>
          </a:p>
          <a:p>
            <a:pPr>
              <a:lnSpc>
                <a:spcPct val="150000"/>
              </a:lnSpc>
            </a:pPr>
            <a:r>
              <a:rPr lang="en-US" sz="1200" b="1" dirty="0">
                <a:solidFill>
                  <a:schemeClr val="accent4"/>
                </a:solidFill>
                <a:latin typeface="Arial" panose="020B0604020202020204" pitchFamily="34" charset="0"/>
                <a:cs typeface="Arial" panose="020B0604020202020204" pitchFamily="34" charset="0"/>
              </a:rPr>
              <a:t>Follow us on social media to stay informed:</a:t>
            </a:r>
          </a:p>
          <a:p>
            <a:pPr marL="285750" indent="-285750">
              <a:lnSpc>
                <a:spcPct val="150000"/>
              </a:lnSpc>
              <a:buFont typeface="Wingdings" panose="05000000000000000000" pitchFamily="2" charset="2"/>
              <a:buChar char="§"/>
            </a:pPr>
            <a:r>
              <a:rPr lang="en-US" sz="1200" b="1" dirty="0">
                <a:solidFill>
                  <a:schemeClr val="accent4"/>
                </a:solidFill>
                <a:latin typeface="Arial" panose="020B0604020202020204" pitchFamily="34" charset="0"/>
                <a:cs typeface="Arial" panose="020B0604020202020204" pitchFamily="34" charset="0"/>
              </a:rPr>
              <a:t>Facebook: </a:t>
            </a:r>
            <a:r>
              <a:rPr lang="en-US" sz="1200" dirty="0">
                <a:solidFill>
                  <a:schemeClr val="bg1"/>
                </a:solidFill>
                <a:latin typeface="Arial" panose="020B0604020202020204" pitchFamily="34" charset="0"/>
                <a:cs typeface="Arial" panose="020B0604020202020204" pitchFamily="34" charset="0"/>
              </a:rPr>
              <a:t>www.facebook.com/ChicagoDPS</a:t>
            </a:r>
          </a:p>
          <a:p>
            <a:pPr marL="285750" indent="-285750">
              <a:lnSpc>
                <a:spcPct val="150000"/>
              </a:lnSpc>
              <a:buFont typeface="Wingdings" panose="05000000000000000000" pitchFamily="2" charset="2"/>
              <a:buChar char="§"/>
            </a:pPr>
            <a:r>
              <a:rPr lang="en-US" sz="1200" b="1" dirty="0">
                <a:solidFill>
                  <a:schemeClr val="accent4"/>
                </a:solidFill>
                <a:latin typeface="Arial" panose="020B0604020202020204" pitchFamily="34" charset="0"/>
                <a:cs typeface="Arial" panose="020B0604020202020204" pitchFamily="34" charset="0"/>
              </a:rPr>
              <a:t>Twitter: </a:t>
            </a:r>
            <a:r>
              <a:rPr lang="en-US" sz="1200" dirty="0">
                <a:solidFill>
                  <a:schemeClr val="bg1"/>
                </a:solidFill>
                <a:latin typeface="Arial" panose="020B0604020202020204" pitchFamily="34" charset="0"/>
                <a:cs typeface="Arial" panose="020B0604020202020204" pitchFamily="34" charset="0"/>
              </a:rPr>
              <a:t>www.twitter.com/ChicagoDPS</a:t>
            </a:r>
          </a:p>
          <a:p>
            <a:pPr marL="285750" indent="-285750">
              <a:lnSpc>
                <a:spcPct val="150000"/>
              </a:lnSpc>
              <a:buFont typeface="Wingdings" panose="05000000000000000000" pitchFamily="2" charset="2"/>
              <a:buChar char="§"/>
            </a:pPr>
            <a:r>
              <a:rPr lang="en-US" sz="1200" b="1" dirty="0">
                <a:solidFill>
                  <a:schemeClr val="accent4"/>
                </a:solidFill>
                <a:latin typeface="Arial" panose="020B0604020202020204" pitchFamily="34" charset="0"/>
                <a:cs typeface="Arial" panose="020B0604020202020204" pitchFamily="34" charset="0"/>
              </a:rPr>
              <a:t>LinkedIn: </a:t>
            </a:r>
            <a:r>
              <a:rPr lang="en-US" sz="1200" dirty="0">
                <a:solidFill>
                  <a:schemeClr val="bg1"/>
                </a:solidFill>
                <a:latin typeface="Arial" panose="020B0604020202020204" pitchFamily="34" charset="0"/>
                <a:cs typeface="Arial" panose="020B0604020202020204" pitchFamily="34" charset="0"/>
              </a:rPr>
              <a:t>www.linkedin.com/company/chicagodps</a:t>
            </a:r>
          </a:p>
          <a:p>
            <a:pPr marL="285750" indent="-285750">
              <a:lnSpc>
                <a:spcPct val="150000"/>
              </a:lnSpc>
              <a:buFont typeface="Wingdings" panose="05000000000000000000" pitchFamily="2" charset="2"/>
              <a:buChar char="§"/>
            </a:pPr>
            <a:r>
              <a:rPr lang="en-US" sz="1200" b="1" dirty="0">
                <a:solidFill>
                  <a:schemeClr val="accent4"/>
                </a:solidFill>
                <a:latin typeface="Arial" panose="020B0604020202020204" pitchFamily="34" charset="0"/>
                <a:cs typeface="Arial" panose="020B0604020202020204" pitchFamily="34" charset="0"/>
              </a:rPr>
              <a:t>Youtube: </a:t>
            </a:r>
            <a:r>
              <a:rPr lang="en-US" sz="1200" dirty="0">
                <a:solidFill>
                  <a:schemeClr val="bg1"/>
                </a:solidFill>
                <a:latin typeface="Arial" panose="020B0604020202020204" pitchFamily="34" charset="0"/>
                <a:cs typeface="Arial" panose="020B0604020202020204" pitchFamily="34" charset="0"/>
              </a:rPr>
              <a:t>www.YouTube.com/ChicagoDPS</a:t>
            </a:r>
          </a:p>
          <a:p>
            <a:pPr marL="285750" indent="-285750">
              <a:lnSpc>
                <a:spcPct val="150000"/>
              </a:lnSpc>
              <a:buFont typeface="Wingdings" panose="05000000000000000000" pitchFamily="2" charset="2"/>
              <a:buChar char="§"/>
            </a:pPr>
            <a:endParaRPr lang="en-US" sz="12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200" dirty="0">
                <a:solidFill>
                  <a:schemeClr val="bg1"/>
                </a:solidFill>
                <a:latin typeface="Arial" panose="020B0604020202020204" pitchFamily="34" charset="0"/>
                <a:cs typeface="Arial" panose="020B0604020202020204" pitchFamily="34" charset="0"/>
              </a:rPr>
              <a:t>NOTE: Legal advertisements for the City of Chicago Department of Procurement Services (DPS) appear in the Chicago Tribune. Information about DPS contracting opportunities will be available at www.chicago.gov/bids.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Tree>
    <p:extLst>
      <p:ext uri="{BB962C8B-B14F-4D97-AF65-F5344CB8AC3E}">
        <p14:creationId xmlns:p14="http://schemas.microsoft.com/office/powerpoint/2010/main" val="2383863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3331262"/>
            <a:ext cx="6934698" cy="2793842"/>
          </a:xfrm>
          <a:prstGeom prst="rect">
            <a:avLst/>
          </a:prstGeom>
          <a:noFill/>
        </p:spPr>
        <p:txBody>
          <a:bodyPr wrap="square" rtlCol="0">
            <a:spAutoFit/>
          </a:bodyPr>
          <a:lstStyle/>
          <a:p>
            <a:pPr>
              <a:lnSpc>
                <a:spcPct val="150000"/>
              </a:lnSpc>
            </a:pPr>
            <a:r>
              <a:rPr lang="en-US" sz="2400" dirty="0">
                <a:latin typeface="Arial" panose="020B0604020202020204" pitchFamily="34" charset="0"/>
                <a:cs typeface="Arial" panose="020B0604020202020204" pitchFamily="34" charset="0"/>
              </a:rPr>
              <a:t>Did you find this workshop helpful? Share it on social media using </a:t>
            </a:r>
            <a:r>
              <a:rPr lang="en-US" sz="2400" b="1" dirty="0">
                <a:solidFill>
                  <a:srgbClr val="333B46"/>
                </a:solidFill>
                <a:latin typeface="Arial" panose="020B0604020202020204" pitchFamily="34" charset="0"/>
                <a:cs typeface="Arial" panose="020B0604020202020204" pitchFamily="34" charset="0"/>
              </a:rPr>
              <a:t>#DPSWorkshops</a:t>
            </a:r>
            <a:r>
              <a:rPr lang="en-US" sz="2400" dirty="0">
                <a:latin typeface="Arial" panose="020B0604020202020204" pitchFamily="34" charset="0"/>
                <a:cs typeface="Arial" panose="020B0604020202020204" pitchFamily="34" charset="0"/>
              </a:rPr>
              <a:t> and spread the word to help the City business community learn about the programs and initiatives available at the City of Chicago. </a:t>
            </a: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20</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92280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30628"/>
            <a:ext cx="3605347" cy="3670663"/>
          </a:xfrm>
        </p:spPr>
        <p:txBody>
          <a:bodyPr anchor="ctr">
            <a:noAutofit/>
          </a:bodyPr>
          <a:lstStyle/>
          <a:p>
            <a:r>
              <a:rPr lang="en-US" sz="4400" dirty="0">
                <a:solidFill>
                  <a:schemeClr val="bg1"/>
                </a:solidFill>
                <a:latin typeface="Big Shoulders Display Black" pitchFamily="2" charset="0"/>
              </a:rPr>
              <a:t> FOLLOW US ON SOCIAL MEDIA</a:t>
            </a:r>
          </a:p>
        </p:txBody>
      </p:sp>
      <p:pic>
        <p:nvPicPr>
          <p:cNvPr id="10" name="Picture 9">
            <a:extLst>
              <a:ext uri="{FF2B5EF4-FFF2-40B4-BE49-F238E27FC236}">
                <a16:creationId xmlns:a16="http://schemas.microsoft.com/office/drawing/2014/main" id="{E0ED178C-759D-4479-88B5-A60E745C41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5" y="1133913"/>
            <a:ext cx="6214911" cy="1797248"/>
          </a:xfrm>
          <a:prstGeom prst="rect">
            <a:avLst/>
          </a:prstGeom>
        </p:spPr>
      </p:pic>
      <p:sp>
        <p:nvSpPr>
          <p:cNvPr id="11" name="TextBox 10">
            <a:extLst>
              <a:ext uri="{FF2B5EF4-FFF2-40B4-BE49-F238E27FC236}">
                <a16:creationId xmlns:a16="http://schemas.microsoft.com/office/drawing/2014/main" id="{537065F0-9BBE-43D7-8B53-AB3EB0985349}"/>
              </a:ext>
            </a:extLst>
          </p:cNvPr>
          <p:cNvSpPr txBox="1"/>
          <p:nvPr/>
        </p:nvSpPr>
        <p:spPr>
          <a:xfrm>
            <a:off x="1473898" y="2748279"/>
            <a:ext cx="4622102"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@CHICAGODPS</a:t>
            </a:r>
          </a:p>
        </p:txBody>
      </p:sp>
    </p:spTree>
    <p:extLst>
      <p:ext uri="{BB962C8B-B14F-4D97-AF65-F5344CB8AC3E}">
        <p14:creationId xmlns:p14="http://schemas.microsoft.com/office/powerpoint/2010/main" val="3925050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11" name="Rectangle 10">
            <a:extLst>
              <a:ext uri="{FF2B5EF4-FFF2-40B4-BE49-F238E27FC236}">
                <a16:creationId xmlns:a16="http://schemas.microsoft.com/office/drawing/2014/main" id="{D489A51F-25B0-454A-BA6E-89D41C085C14}"/>
              </a:ext>
            </a:extLst>
          </p:cNvPr>
          <p:cNvSpPr/>
          <p:nvPr/>
        </p:nvSpPr>
        <p:spPr>
          <a:xfrm>
            <a:off x="465826" y="85566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latin typeface="Calibri" panose="020F0502020204030204"/>
            </a:endParaRPr>
          </a:p>
        </p:txBody>
      </p:sp>
      <p:pic>
        <p:nvPicPr>
          <p:cNvPr id="13" name="Picture 2">
            <a:extLst>
              <a:ext uri="{FF2B5EF4-FFF2-40B4-BE49-F238E27FC236}">
                <a16:creationId xmlns:a16="http://schemas.microsoft.com/office/drawing/2014/main" id="{2ADD0C22-596D-413F-9E04-0D47BAA59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203" y="6320767"/>
            <a:ext cx="260350" cy="258763"/>
          </a:xfrm>
          <a:prstGeom prst="rect">
            <a:avLst/>
          </a:prstGeom>
          <a:solidFill>
            <a:srgbClr val="002060"/>
          </a:solidFill>
          <a:ln>
            <a:noFill/>
          </a:ln>
        </p:spPr>
      </p:pic>
      <p:pic>
        <p:nvPicPr>
          <p:cNvPr id="14" name="Picture 9" descr="Logo, icon&#10;&#10;Description automatically generated">
            <a:extLst>
              <a:ext uri="{FF2B5EF4-FFF2-40B4-BE49-F238E27FC236}">
                <a16:creationId xmlns:a16="http://schemas.microsoft.com/office/drawing/2014/main" id="{A69A6213-D5CA-4055-942F-F9214E543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941" y="6325529"/>
            <a:ext cx="258762" cy="260350"/>
          </a:xfrm>
          <a:prstGeom prst="rect">
            <a:avLst/>
          </a:prstGeom>
          <a:solidFill>
            <a:srgbClr val="002060"/>
          </a:solidFill>
          <a:ln>
            <a:noFill/>
          </a:ln>
        </p:spPr>
      </p:pic>
      <p:pic>
        <p:nvPicPr>
          <p:cNvPr id="15" name="Picture 11" descr="A picture containing clipart&#10;&#10;Description automatically generated">
            <a:extLst>
              <a:ext uri="{FF2B5EF4-FFF2-40B4-BE49-F238E27FC236}">
                <a16:creationId xmlns:a16="http://schemas.microsoft.com/office/drawing/2014/main" id="{5C1D4761-A67F-433A-ABA3-537967CD97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6116" y="6325529"/>
            <a:ext cx="260350" cy="260350"/>
          </a:xfrm>
          <a:prstGeom prst="rect">
            <a:avLst/>
          </a:prstGeom>
          <a:solidFill>
            <a:srgbClr val="002060"/>
          </a:solidFill>
          <a:ln>
            <a:noFill/>
          </a:ln>
        </p:spPr>
      </p:pic>
      <p:pic>
        <p:nvPicPr>
          <p:cNvPr id="16" name="Picture 13" descr="Logo&#10;&#10;Description automatically generated">
            <a:extLst>
              <a:ext uri="{FF2B5EF4-FFF2-40B4-BE49-F238E27FC236}">
                <a16:creationId xmlns:a16="http://schemas.microsoft.com/office/drawing/2014/main" id="{0E746495-B812-45BC-A88C-FA2554086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2028" y="6325529"/>
            <a:ext cx="260350" cy="260350"/>
          </a:xfrm>
          <a:prstGeom prst="rect">
            <a:avLst/>
          </a:prstGeom>
          <a:solidFill>
            <a:srgbClr val="002060"/>
          </a:solidFill>
          <a:ln>
            <a:noFill/>
          </a:ln>
        </p:spPr>
      </p:pic>
      <p:sp>
        <p:nvSpPr>
          <p:cNvPr id="17" name="TextBox 14">
            <a:extLst>
              <a:ext uri="{FF2B5EF4-FFF2-40B4-BE49-F238E27FC236}">
                <a16:creationId xmlns:a16="http://schemas.microsoft.com/office/drawing/2014/main" id="{89A02575-98D1-428C-BC25-733F5264A98D}"/>
              </a:ext>
            </a:extLst>
          </p:cNvPr>
          <p:cNvSpPr txBox="1">
            <a:spLocks noChangeArrowheads="1"/>
          </p:cNvSpPr>
          <p:nvPr/>
        </p:nvSpPr>
        <p:spPr bwMode="auto">
          <a:xfrm>
            <a:off x="3293853" y="6346166"/>
            <a:ext cx="1219200" cy="261938"/>
          </a:xfrm>
          <a:prstGeom prst="rect">
            <a:avLst/>
          </a:prstGeom>
          <a:solidFill>
            <a:srgbClr val="002060"/>
          </a:solidFill>
          <a:ln>
            <a:noFill/>
          </a:ln>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fontAlgn="base">
              <a:lnSpc>
                <a:spcPct val="100000"/>
              </a:lnSpc>
              <a:spcBef>
                <a:spcPct val="0"/>
              </a:spcBef>
              <a:spcAft>
                <a:spcPct val="0"/>
              </a:spcAft>
              <a:buNone/>
            </a:pPr>
            <a:r>
              <a:rPr lang="en-US" altLang="en-US" sz="1100" dirty="0">
                <a:solidFill>
                  <a:srgbClr val="FFFFFF"/>
                </a:solidFill>
                <a:latin typeface="Roboto Light" panose="02000000000000000000" pitchFamily="2" charset="0"/>
                <a:cs typeface="Roboto Light" panose="02000000000000000000" pitchFamily="2" charset="0"/>
              </a:rPr>
              <a:t>@CHICAGODPS</a:t>
            </a:r>
          </a:p>
        </p:txBody>
      </p:sp>
      <p:sp>
        <p:nvSpPr>
          <p:cNvPr id="18" name="TextBox 15">
            <a:extLst>
              <a:ext uri="{FF2B5EF4-FFF2-40B4-BE49-F238E27FC236}">
                <a16:creationId xmlns:a16="http://schemas.microsoft.com/office/drawing/2014/main" id="{F6AA0811-C58D-44B7-A27A-3441096DD172}"/>
              </a:ext>
            </a:extLst>
          </p:cNvPr>
          <p:cNvSpPr txBox="1">
            <a:spLocks noChangeArrowheads="1"/>
          </p:cNvSpPr>
          <p:nvPr/>
        </p:nvSpPr>
        <p:spPr bwMode="auto">
          <a:xfrm>
            <a:off x="1903562" y="1387415"/>
            <a:ext cx="2818471" cy="415498"/>
          </a:xfrm>
          <a:prstGeom prst="rect">
            <a:avLst/>
          </a:prstGeom>
          <a:solidFill>
            <a:srgbClr val="0070C0"/>
          </a:solidFill>
          <a:ln>
            <a:solidFill>
              <a:srgbClr val="00B0F0"/>
            </a:solidFill>
          </a:ln>
        </p:spPr>
        <p:txBody>
          <a:bodyPr wrap="square">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algn="ctr" fontAlgn="base">
              <a:lnSpc>
                <a:spcPct val="100000"/>
              </a:lnSpc>
              <a:spcBef>
                <a:spcPct val="0"/>
              </a:spcBef>
              <a:spcAft>
                <a:spcPct val="0"/>
              </a:spcAft>
              <a:buNone/>
            </a:pPr>
            <a:r>
              <a:rPr lang="en-US" altLang="en-US" sz="2100" dirty="0">
                <a:solidFill>
                  <a:srgbClr val="FFFFFF"/>
                </a:solidFill>
                <a:latin typeface="Roboto Medium" panose="02000000000000000000" pitchFamily="2" charset="0"/>
                <a:cs typeface="Roboto Medium" panose="02000000000000000000" pitchFamily="2" charset="0"/>
              </a:rPr>
              <a:t>RESOURCE GUIDES</a:t>
            </a:r>
          </a:p>
        </p:txBody>
      </p:sp>
      <p:pic>
        <p:nvPicPr>
          <p:cNvPr id="19" name="Picture 18">
            <a:extLst>
              <a:ext uri="{FF2B5EF4-FFF2-40B4-BE49-F238E27FC236}">
                <a16:creationId xmlns:a16="http://schemas.microsoft.com/office/drawing/2014/main" id="{ACA7E10C-3F74-45FD-9885-7AF4920C1CE5}"/>
              </a:ext>
            </a:extLst>
          </p:cNvPr>
          <p:cNvPicPr>
            <a:picLocks noChangeAspect="1"/>
          </p:cNvPicPr>
          <p:nvPr/>
        </p:nvPicPr>
        <p:blipFill rotWithShape="1">
          <a:blip r:embed="rId8"/>
          <a:srcRect l="7203"/>
          <a:stretch/>
        </p:blipFill>
        <p:spPr>
          <a:xfrm>
            <a:off x="6786114" y="1114248"/>
            <a:ext cx="1777732" cy="2328952"/>
          </a:xfrm>
          <a:prstGeom prst="rect">
            <a:avLst/>
          </a:prstGeom>
          <a:solidFill>
            <a:srgbClr val="002060"/>
          </a:solidFill>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DB02738B-08B1-4F51-9F32-1D971567BA13}"/>
              </a:ext>
            </a:extLst>
          </p:cNvPr>
          <p:cNvPicPr>
            <a:picLocks noChangeAspect="1"/>
          </p:cNvPicPr>
          <p:nvPr/>
        </p:nvPicPr>
        <p:blipFill>
          <a:blip r:embed="rId9"/>
          <a:stretch>
            <a:fillRect/>
          </a:stretch>
        </p:blipFill>
        <p:spPr>
          <a:xfrm>
            <a:off x="8715555" y="1092538"/>
            <a:ext cx="1777732" cy="2316546"/>
          </a:xfrm>
          <a:prstGeom prst="rect">
            <a:avLst/>
          </a:prstGeom>
          <a:solidFill>
            <a:srgbClr val="002060"/>
          </a:solidFill>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04B6A3B9-BF41-4B9F-9557-FD2C7F8F2DA8}"/>
              </a:ext>
            </a:extLst>
          </p:cNvPr>
          <p:cNvPicPr>
            <a:picLocks noChangeAspect="1"/>
          </p:cNvPicPr>
          <p:nvPr/>
        </p:nvPicPr>
        <p:blipFill>
          <a:blip r:embed="rId10"/>
          <a:stretch>
            <a:fillRect/>
          </a:stretch>
        </p:blipFill>
        <p:spPr>
          <a:xfrm>
            <a:off x="6809118" y="3547264"/>
            <a:ext cx="1777732" cy="2325407"/>
          </a:xfrm>
          <a:prstGeom prst="rect">
            <a:avLst/>
          </a:prstGeom>
          <a:solidFill>
            <a:srgbClr val="002060"/>
          </a:solidFill>
          <a:ln>
            <a:noFill/>
          </a:ln>
          <a:effectLst>
            <a:outerShdw blurRad="190500" algn="tl" rotWithShape="0">
              <a:srgbClr val="000000">
                <a:alpha val="70000"/>
              </a:srgbClr>
            </a:outerShdw>
          </a:effectLst>
        </p:spPr>
      </p:pic>
      <p:pic>
        <p:nvPicPr>
          <p:cNvPr id="22" name="Picture 21">
            <a:extLst>
              <a:ext uri="{FF2B5EF4-FFF2-40B4-BE49-F238E27FC236}">
                <a16:creationId xmlns:a16="http://schemas.microsoft.com/office/drawing/2014/main" id="{4A96BC0C-F8A0-4359-B84F-8D83C1311B68}"/>
              </a:ext>
            </a:extLst>
          </p:cNvPr>
          <p:cNvPicPr>
            <a:picLocks noChangeAspect="1"/>
          </p:cNvPicPr>
          <p:nvPr/>
        </p:nvPicPr>
        <p:blipFill>
          <a:blip r:embed="rId11"/>
          <a:stretch>
            <a:fillRect/>
          </a:stretch>
        </p:blipFill>
        <p:spPr>
          <a:xfrm>
            <a:off x="8744310" y="3473242"/>
            <a:ext cx="1777732" cy="2398472"/>
          </a:xfrm>
          <a:prstGeom prst="rect">
            <a:avLst/>
          </a:prstGeom>
          <a:solidFill>
            <a:srgbClr val="002060"/>
          </a:solidFill>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670CA0A6-3F24-4EF7-91DF-3C1B68C9797F}"/>
              </a:ext>
            </a:extLst>
          </p:cNvPr>
          <p:cNvSpPr txBox="1"/>
          <p:nvPr/>
        </p:nvSpPr>
        <p:spPr>
          <a:xfrm>
            <a:off x="966158" y="2127849"/>
            <a:ext cx="5135593" cy="2800767"/>
          </a:xfrm>
          <a:prstGeom prst="rect">
            <a:avLst/>
          </a:prstGeom>
          <a:solidFill>
            <a:srgbClr val="0070C0"/>
          </a:solidFill>
          <a:ln>
            <a:solidFill>
              <a:srgbClr val="00B0F0"/>
            </a:solidFill>
          </a:ln>
        </p:spPr>
        <p:txBody>
          <a:bodyPr wrap="square">
            <a:spAutoFit/>
          </a:bodyPr>
          <a:lstStyle/>
          <a:p>
            <a:pPr marL="214313" indent="-214313" defTabSz="685800">
              <a:buFont typeface="Wingdings" pitchFamily="2" charset="2"/>
              <a:buChar char="§"/>
              <a:defRPr/>
            </a:pPr>
            <a:r>
              <a:rPr lang="en-US" sz="1600" dirty="0">
                <a:solidFill>
                  <a:prstClr val="white"/>
                </a:solidFill>
                <a:latin typeface="Calibri" panose="020F0502020204030204" pitchFamily="34" charset="0"/>
                <a:cs typeface="Calibri" panose="020F0502020204030204" pitchFamily="34" charset="0"/>
              </a:rPr>
              <a:t>DPS has published a four-volume set of Resource Guides, expanding on the guiding principle of transparency.</a:t>
            </a:r>
          </a:p>
          <a:p>
            <a:pPr defTabSz="685800">
              <a:defRPr/>
            </a:pPr>
            <a:endParaRPr lang="en-US" sz="1600" dirty="0">
              <a:solidFill>
                <a:prstClr val="white"/>
              </a:solidFill>
              <a:latin typeface="Calibri" panose="020F0502020204030204" pitchFamily="34" charset="0"/>
              <a:cs typeface="Calibri" panose="020F0502020204030204" pitchFamily="34" charset="0"/>
            </a:endParaRPr>
          </a:p>
          <a:p>
            <a:pPr marL="214313" indent="-214313" defTabSz="685800">
              <a:buFont typeface="Wingdings" pitchFamily="2" charset="2"/>
              <a:buChar char="§"/>
              <a:defRPr/>
            </a:pPr>
            <a:r>
              <a:rPr lang="en-US" sz="1600" dirty="0">
                <a:solidFill>
                  <a:prstClr val="white"/>
                </a:solidFill>
                <a:latin typeface="Calibri" panose="020F0502020204030204" pitchFamily="34" charset="0"/>
                <a:cs typeface="Calibri" panose="020F0502020204030204" pitchFamily="34" charset="0"/>
              </a:rPr>
              <a:t>The Resource Guides were divided into key areas of the procurement process:</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Contract Administration</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Incentives and Programs</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Certification</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Compliance</a:t>
            </a:r>
          </a:p>
          <a:p>
            <a:pPr marL="342900" lvl="1" defTabSz="685800">
              <a:defRPr/>
            </a:pPr>
            <a:endParaRPr lang="en-US" sz="1600" dirty="0">
              <a:solidFill>
                <a:prstClr val="white"/>
              </a:solidFill>
              <a:latin typeface="Calibri" panose="020F0502020204030204" pitchFamily="34" charset="0"/>
              <a:cs typeface="Calibri" panose="020F0502020204030204" pitchFamily="34" charset="0"/>
            </a:endParaRPr>
          </a:p>
          <a:p>
            <a:pPr marL="214313" indent="-214313" defTabSz="685800">
              <a:buFont typeface="Wingdings" pitchFamily="2" charset="2"/>
              <a:buChar char="§"/>
              <a:defRPr/>
            </a:pPr>
            <a:r>
              <a:rPr lang="en-US" sz="1600" dirty="0">
                <a:solidFill>
                  <a:prstClr val="white"/>
                </a:solidFill>
                <a:latin typeface="Calibri" panose="020F0502020204030204" pitchFamily="34" charset="0"/>
                <a:ea typeface="Roboto" panose="02000000000000000000" pitchFamily="2" charset="0"/>
                <a:cs typeface="Calibri" panose="020F0502020204030204" pitchFamily="34" charset="0"/>
              </a:rPr>
              <a:t>Download now at www.chicago.gov/dpsguides</a:t>
            </a:r>
          </a:p>
        </p:txBody>
      </p:sp>
      <p:sp>
        <p:nvSpPr>
          <p:cNvPr id="25" name="Rectangle 24">
            <a:extLst>
              <a:ext uri="{FF2B5EF4-FFF2-40B4-BE49-F238E27FC236}">
                <a16:creationId xmlns:a16="http://schemas.microsoft.com/office/drawing/2014/main" id="{B9B9FD3C-BD67-4433-941A-64AD65D1D163}"/>
              </a:ext>
            </a:extLst>
          </p:cNvPr>
          <p:cNvSpPr/>
          <p:nvPr/>
        </p:nvSpPr>
        <p:spPr>
          <a:xfrm>
            <a:off x="506082" y="597975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2108009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0"/>
            <a:ext cx="11043424"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670288" y="1391664"/>
            <a:ext cx="5142571" cy="4400990"/>
          </a:xfrm>
        </p:spPr>
        <p:txBody>
          <a:bodyPr anchor="ctr">
            <a:noAutofit/>
          </a:bodyPr>
          <a:lstStyle/>
          <a:p>
            <a:pPr algn="l"/>
            <a:r>
              <a:rPr lang="en-US" sz="2800" dirty="0">
                <a:solidFill>
                  <a:schemeClr val="bg1"/>
                </a:solidFill>
                <a:latin typeface="Arial" panose="020B0604020202020204" pitchFamily="34" charset="0"/>
                <a:cs typeface="Arial" panose="020B0604020202020204" pitchFamily="34" charset="0"/>
              </a:rPr>
              <a:t>DPS is the contracting authority for the procurement of goods and services for the City of Chicago. We work together as a team and with our customers to guarantee an open, fair, and timely process by establishing, communicating and enforcing superior business practices.</a:t>
            </a: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270329"/>
            <a:ext cx="2743200" cy="365125"/>
          </a:xfrm>
        </p:spPr>
        <p:txBody>
          <a:bodyPr/>
          <a:lstStyle/>
          <a:p>
            <a:fld id="{9EEDF2C8-8D53-4310-BAC3-B914C6E8499F}" type="slidenum">
              <a:rPr lang="en-US" smtClean="0"/>
              <a:t>4</a:t>
            </a:fld>
            <a:endParaRPr lang="en-US" dirty="0"/>
          </a:p>
        </p:txBody>
      </p:sp>
      <p:sp>
        <p:nvSpPr>
          <p:cNvPr id="5" name="TextBox 4">
            <a:extLst>
              <a:ext uri="{FF2B5EF4-FFF2-40B4-BE49-F238E27FC236}">
                <a16:creationId xmlns:a16="http://schemas.microsoft.com/office/drawing/2014/main" id="{042D3EFC-D65C-BC41-88FC-58F9959CFB8F}"/>
              </a:ext>
            </a:extLst>
          </p:cNvPr>
          <p:cNvSpPr txBox="1"/>
          <p:nvPr/>
        </p:nvSpPr>
        <p:spPr>
          <a:xfrm>
            <a:off x="1663808" y="2175948"/>
            <a:ext cx="4432192" cy="2123658"/>
          </a:xfrm>
          <a:prstGeom prst="rect">
            <a:avLst/>
          </a:prstGeom>
          <a:noFill/>
        </p:spPr>
        <p:txBody>
          <a:bodyPr wrap="square" rtlCol="0">
            <a:spAutoFit/>
          </a:bodyPr>
          <a:lstStyle/>
          <a:p>
            <a:r>
              <a:rPr lang="en-US" sz="6600" b="1" dirty="0">
                <a:solidFill>
                  <a:schemeClr val="bg1"/>
                </a:solidFill>
                <a:latin typeface="Big Shoulders Display Black" pitchFamily="2" charset="77"/>
                <a:cs typeface="Arial" panose="020B0604020202020204" pitchFamily="34" charset="0"/>
              </a:rPr>
              <a:t>DEPARTMENT OVERVIEW</a:t>
            </a:r>
          </a:p>
        </p:txBody>
      </p:sp>
    </p:spTree>
    <p:extLst>
      <p:ext uri="{BB962C8B-B14F-4D97-AF65-F5344CB8AC3E}">
        <p14:creationId xmlns:p14="http://schemas.microsoft.com/office/powerpoint/2010/main" val="2409984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77492"/>
            <a:ext cx="11043424"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994469" y="1593668"/>
            <a:ext cx="3605347" cy="3670663"/>
          </a:xfrm>
        </p:spPr>
        <p:txBody>
          <a:bodyPr anchor="ctr">
            <a:normAutofit/>
          </a:bodyPr>
          <a:lstStyle/>
          <a:p>
            <a:r>
              <a:rPr lang="en-US" sz="6600" dirty="0">
                <a:solidFill>
                  <a:schemeClr val="bg1"/>
                </a:solidFill>
                <a:latin typeface="Big Shoulders Display Black" pitchFamily="2" charset="0"/>
              </a:rPr>
              <a:t>OUR GOALS AT A GLANCE</a:t>
            </a:r>
          </a:p>
        </p:txBody>
      </p:sp>
      <p:sp>
        <p:nvSpPr>
          <p:cNvPr id="9" name="TextBox 8">
            <a:extLst>
              <a:ext uri="{FF2B5EF4-FFF2-40B4-BE49-F238E27FC236}">
                <a16:creationId xmlns:a16="http://schemas.microsoft.com/office/drawing/2014/main" id="{375A8454-BFCC-4596-BF31-ECF818FE74B7}"/>
              </a:ext>
            </a:extLst>
          </p:cNvPr>
          <p:cNvSpPr txBox="1"/>
          <p:nvPr/>
        </p:nvSpPr>
        <p:spPr>
          <a:xfrm>
            <a:off x="2126783" y="767143"/>
            <a:ext cx="5738477" cy="5829481"/>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Department Overview</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Tips for Finding Opportunities</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RFP vs Competitive Bid?</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RFP Proposal Format</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RFP Proposal Content</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RFP Evaluation Criteria</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Tips for Preparing RFP Proposal</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eProcurement Submission</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Proposal Evaluation and Award</a:t>
            </a:r>
            <a:endParaRPr lang="en-US" dirty="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5</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Tree>
    <p:extLst>
      <p:ext uri="{BB962C8B-B14F-4D97-AF65-F5344CB8AC3E}">
        <p14:creationId xmlns:p14="http://schemas.microsoft.com/office/powerpoint/2010/main" val="716187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Tips for Finding Bid Opportunities</a:t>
            </a:r>
          </a:p>
        </p:txBody>
      </p:sp>
      <p:sp>
        <p:nvSpPr>
          <p:cNvPr id="9" name="TextBox 8">
            <a:extLst>
              <a:ext uri="{FF2B5EF4-FFF2-40B4-BE49-F238E27FC236}">
                <a16:creationId xmlns:a16="http://schemas.microsoft.com/office/drawing/2014/main" id="{375A8454-BFCC-4596-BF31-ECF818FE74B7}"/>
              </a:ext>
            </a:extLst>
          </p:cNvPr>
          <p:cNvSpPr txBox="1"/>
          <p:nvPr/>
        </p:nvSpPr>
        <p:spPr>
          <a:xfrm>
            <a:off x="4710306" y="789844"/>
            <a:ext cx="7155398" cy="5730864"/>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600" dirty="0">
                <a:latin typeface="Arial" panose="020B0604020202020204" pitchFamily="34" charset="0"/>
                <a:cs typeface="Arial" panose="020B0604020202020204" pitchFamily="34" charset="0"/>
              </a:rPr>
              <a:t>Bids valued over $100,000.00 and RFP’s are publicly advertised in Chicago Tribune.</a:t>
            </a:r>
          </a:p>
          <a:p>
            <a:pPr marL="285750" indent="-285750">
              <a:lnSpc>
                <a:spcPct val="150000"/>
              </a:lnSpc>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600" dirty="0">
                <a:latin typeface="Arial" panose="020B0604020202020204" pitchFamily="34" charset="0"/>
                <a:cs typeface="Arial" panose="020B0604020202020204" pitchFamily="34" charset="0"/>
              </a:rPr>
              <a:t>Bids and RFPs are posted weekly to view and download on the CoC Department of Procurement Services (DPS) website: www.chicago.gov/bids  and www.chicago.gov/city/en/depts/dps/isupplier/current-bids.html </a:t>
            </a:r>
          </a:p>
          <a:p>
            <a:pPr marL="285750" indent="-285750">
              <a:lnSpc>
                <a:spcPct val="150000"/>
              </a:lnSpc>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600" dirty="0">
                <a:latin typeface="Arial" panose="020B0604020202020204" pitchFamily="34" charset="0"/>
                <a:cs typeface="Arial" panose="020B0604020202020204" pitchFamily="34" charset="0"/>
              </a:rPr>
              <a:t>Bid opportunities are posted in CoC DPS Bid &amp; Bond Room 103, City Hall, 121 N. LaSalle St</a:t>
            </a:r>
            <a:r>
              <a:rPr lang="en-US" sz="1400" dirty="0">
                <a:latin typeface="Arial" panose="020B0604020202020204" pitchFamily="34" charset="0"/>
                <a:cs typeface="Arial" panose="020B0604020202020204" pitchFamily="34" charset="0"/>
              </a:rPr>
              <a:t>. </a:t>
            </a:r>
          </a:p>
          <a:p>
            <a:pPr marL="285750" indent="-285750">
              <a:lnSpc>
                <a:spcPct val="150000"/>
              </a:lnSpc>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600" dirty="0">
                <a:latin typeface="Arial" panose="020B0604020202020204" pitchFamily="34" charset="0"/>
                <a:cs typeface="Arial" panose="020B0604020202020204" pitchFamily="34" charset="0"/>
              </a:rPr>
              <a:t>See CoC Buying Plan and register your company for DPS Alerts on the DPS website at www.chicago.gov/Procurement. </a:t>
            </a:r>
          </a:p>
          <a:p>
            <a:pPr marL="285750" indent="-285750">
              <a:lnSpc>
                <a:spcPct val="150000"/>
              </a:lnSpc>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600" dirty="0">
                <a:latin typeface="Arial" panose="020B0604020202020204" pitchFamily="34" charset="0"/>
                <a:cs typeface="Arial" panose="020B0604020202020204" pitchFamily="34" charset="0"/>
              </a:rPr>
              <a:t>Attend Pre-Bid Conferences. Network with other potential bidders to partner on the bid, subcontract or submit as prime</a:t>
            </a:r>
            <a:r>
              <a:rPr lang="en-US" sz="1400" dirty="0">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600" dirty="0">
                <a:latin typeface="Arial" panose="020B0604020202020204" pitchFamily="34" charset="0"/>
                <a:cs typeface="Arial" panose="020B0604020202020204" pitchFamily="34" charset="0"/>
              </a:rPr>
              <a:t>Check Bid Take Out List posted on DPS website.</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6</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952702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fontScale="90000"/>
          </a:bodyPr>
          <a:lstStyle/>
          <a:p>
            <a:r>
              <a:rPr lang="en-US" dirty="0">
                <a:solidFill>
                  <a:schemeClr val="bg1"/>
                </a:solidFill>
                <a:latin typeface="Big Shoulders Display Black" pitchFamily="2" charset="0"/>
              </a:rPr>
              <a:t>RFP</a:t>
            </a:r>
            <a:br>
              <a:rPr lang="en-US" dirty="0">
                <a:solidFill>
                  <a:schemeClr val="bg1"/>
                </a:solidFill>
                <a:latin typeface="Big Shoulders Display Black" pitchFamily="2" charset="0"/>
              </a:rPr>
            </a:br>
            <a:r>
              <a:rPr lang="en-US" dirty="0">
                <a:solidFill>
                  <a:schemeClr val="bg1"/>
                </a:solidFill>
                <a:latin typeface="Big Shoulders Display Black" pitchFamily="2" charset="0"/>
              </a:rPr>
              <a:t>vs</a:t>
            </a:r>
            <a:br>
              <a:rPr lang="en-US" dirty="0">
                <a:solidFill>
                  <a:schemeClr val="bg1"/>
                </a:solidFill>
                <a:latin typeface="Big Shoulders Display Black" pitchFamily="2" charset="0"/>
              </a:rPr>
            </a:br>
            <a:r>
              <a:rPr lang="en-US" dirty="0">
                <a:solidFill>
                  <a:schemeClr val="bg1"/>
                </a:solidFill>
                <a:latin typeface="Big Shoulders Display Black" pitchFamily="2" charset="0"/>
              </a:rPr>
              <a:t>Competitive Bid</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7</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2055531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Use of RFP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vs. Competitive Bid?</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437958"/>
            <a:ext cx="6934698" cy="5407699"/>
          </a:xfrm>
          <a:prstGeom prst="rect">
            <a:avLst/>
          </a:prstGeom>
          <a:noFill/>
        </p:spPr>
        <p:txBody>
          <a:bodyPr wrap="square" rtlCol="0">
            <a:spAutoFit/>
          </a:bodyPr>
          <a:lstStyle/>
          <a:p>
            <a:pPr>
              <a:lnSpc>
                <a:spcPct val="150000"/>
              </a:lnSpc>
            </a:pPr>
            <a:r>
              <a:rPr lang="en-US" sz="1400" b="1" dirty="0">
                <a:solidFill>
                  <a:srgbClr val="333B46"/>
                </a:solidFill>
                <a:latin typeface="Arial" panose="020B0604020202020204" pitchFamily="34" charset="0"/>
                <a:cs typeface="Arial" panose="020B0604020202020204" pitchFamily="34" charset="0"/>
              </a:rPr>
              <a:t>REQUEST FOR PROPOSAL (“RFP”)</a:t>
            </a:r>
          </a:p>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Method of procurement to hire a professional services consultant to implement a new project in various professional service disciplines.</a:t>
            </a:r>
          </a:p>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Project specific.</a:t>
            </a:r>
          </a:p>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Used when the City does not have in-house technical experts or resources to implement a project or provide services.</a:t>
            </a: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endParaRPr lang="en-US" sz="800" dirty="0">
              <a:solidFill>
                <a:srgbClr val="333B46"/>
              </a:solidFill>
              <a:latin typeface="Arial" panose="020B0604020202020204" pitchFamily="34" charset="0"/>
              <a:cs typeface="Arial" panose="020B0604020202020204" pitchFamily="34" charset="0"/>
            </a:endParaRPr>
          </a:p>
          <a:p>
            <a:pPr>
              <a:lnSpc>
                <a:spcPct val="150000"/>
              </a:lnSpc>
            </a:pPr>
            <a:r>
              <a:rPr lang="en-US" sz="1400" b="1" dirty="0">
                <a:solidFill>
                  <a:srgbClr val="333B46"/>
                </a:solidFill>
                <a:latin typeface="Arial" panose="020B0604020202020204" pitchFamily="34" charset="0"/>
                <a:cs typeface="Arial" panose="020B0604020202020204" pitchFamily="34" charset="0"/>
              </a:rPr>
              <a:t>COMPETITIVE BID (“BID”)</a:t>
            </a:r>
          </a:p>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Method of procurement to purchase supplies, equipment, maintenance, and/or repair services and construction.</a:t>
            </a:r>
          </a:p>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Detailed bid specification prepared.</a:t>
            </a:r>
          </a:p>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Structured as project-specific with specific quantities (One Time) or “blanket” indefinite quantity usage (aka Depends Upon Requirements (DUR) Term Agreement) for goods and/or services.</a:t>
            </a:r>
          </a:p>
          <a:p>
            <a:pPr marL="285750" indent="-285750">
              <a:lnSpc>
                <a:spcPct val="150000"/>
              </a:lnSpc>
              <a:buFont typeface="Wingdings" panose="05000000000000000000" pitchFamily="2" charset="2"/>
              <a:buChar char="§"/>
            </a:pPr>
            <a:r>
              <a:rPr lang="en-US" sz="1400" dirty="0">
                <a:solidFill>
                  <a:srgbClr val="333B46"/>
                </a:solidFill>
                <a:latin typeface="Arial" panose="020B0604020202020204" pitchFamily="34" charset="0"/>
                <a:cs typeface="Arial" panose="020B0604020202020204" pitchFamily="34" charset="0"/>
              </a:rPr>
              <a:t>Proposal Page line items include the defined unit of measures and specific or estimated quantities.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8</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pic>
        <p:nvPicPr>
          <p:cNvPr id="5" name="Picture 4">
            <a:extLst>
              <a:ext uri="{FF2B5EF4-FFF2-40B4-BE49-F238E27FC236}">
                <a16:creationId xmlns:a16="http://schemas.microsoft.com/office/drawing/2014/main" id="{5950D33B-7358-457F-AA59-5D4D1CAE00B2}"/>
              </a:ext>
            </a:extLst>
          </p:cNvPr>
          <p:cNvPicPr>
            <a:picLocks noChangeAspect="1"/>
          </p:cNvPicPr>
          <p:nvPr/>
        </p:nvPicPr>
        <p:blipFill>
          <a:blip r:embed="rId4"/>
          <a:stretch>
            <a:fillRect/>
          </a:stretch>
        </p:blipFill>
        <p:spPr>
          <a:xfrm>
            <a:off x="5355458" y="3127256"/>
            <a:ext cx="1170533" cy="1109568"/>
          </a:xfrm>
          <a:prstGeom prst="rect">
            <a:avLst/>
          </a:prstGeom>
        </p:spPr>
      </p:pic>
    </p:spTree>
    <p:extLst>
      <p:ext uri="{BB962C8B-B14F-4D97-AF65-F5344CB8AC3E}">
        <p14:creationId xmlns:p14="http://schemas.microsoft.com/office/powerpoint/2010/main" val="3848419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RFP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vs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Competitive Bid?</a:t>
            </a:r>
          </a:p>
        </p:txBody>
      </p:sp>
      <p:sp>
        <p:nvSpPr>
          <p:cNvPr id="9" name="TextBox 8">
            <a:extLst>
              <a:ext uri="{FF2B5EF4-FFF2-40B4-BE49-F238E27FC236}">
                <a16:creationId xmlns:a16="http://schemas.microsoft.com/office/drawing/2014/main" id="{375A8454-BFCC-4596-BF31-ECF818FE74B7}"/>
              </a:ext>
            </a:extLst>
          </p:cNvPr>
          <p:cNvSpPr txBox="1"/>
          <p:nvPr/>
        </p:nvSpPr>
        <p:spPr>
          <a:xfrm>
            <a:off x="4744812" y="789844"/>
            <a:ext cx="7155398" cy="595598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600" dirty="0">
                <a:latin typeface="Arial" panose="020B0604020202020204" pitchFamily="34" charset="0"/>
                <a:cs typeface="Arial" panose="020B0604020202020204" pitchFamily="34" charset="0"/>
              </a:rPr>
              <a:t>Bid specification details every aspect of product or services. An RFP defines project objectives and scope of service parameters but does not specify in detail every aspect of how to accomplish or perform the required services. The City seeks proposals from qualified vendors detailing their proposed plan to implement and complete the project.</a:t>
            </a:r>
          </a:p>
          <a:p>
            <a:pPr marL="285750" indent="-285750">
              <a:lnSpc>
                <a:spcPct val="150000"/>
              </a:lnSpc>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600" dirty="0">
                <a:latin typeface="Arial" panose="020B0604020202020204" pitchFamily="34" charset="0"/>
                <a:cs typeface="Arial" panose="020B0604020202020204" pitchFamily="34" charset="0"/>
              </a:rPr>
              <a:t>An RFP entails a detailed evaluation of proposals by an Evaluation Committee (“EC”) based on the evaluation criterion published in the RFP. The EC is comprised of various stakeholder departments.</a:t>
            </a:r>
          </a:p>
          <a:p>
            <a:pPr marL="285750" indent="-285750">
              <a:lnSpc>
                <a:spcPct val="150000"/>
              </a:lnSpc>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600" dirty="0">
                <a:latin typeface="Arial" panose="020B0604020202020204" pitchFamily="34" charset="0"/>
                <a:cs typeface="Arial" panose="020B0604020202020204" pitchFamily="34" charset="0"/>
              </a:rPr>
              <a:t>For a competitive bid, the contract award is to the “lowest responsive and responsible bidder,” meeting City specifications based on department review of Bid Tabulation &amp; recommendation of award. </a:t>
            </a:r>
          </a:p>
          <a:p>
            <a:pPr marL="285750" indent="-285750">
              <a:lnSpc>
                <a:spcPct val="150000"/>
              </a:lnSpc>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600" dirty="0">
                <a:latin typeface="Arial" panose="020B0604020202020204" pitchFamily="34" charset="0"/>
                <a:cs typeface="Arial" panose="020B0604020202020204" pitchFamily="34" charset="0"/>
              </a:rPr>
              <a:t>For an RFP, vendor selection is to the highest-rated or ranked Respondent to the RFP, not the lowest price. Price can be negotiated.</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9</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2495915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11182</TotalTime>
  <Words>1913</Words>
  <Application>Microsoft Office PowerPoint</Application>
  <PresentationFormat>Widescreen</PresentationFormat>
  <Paragraphs>196</Paragraphs>
  <Slides>20</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Big Shoulders Display Black</vt:lpstr>
      <vt:lpstr>Calibri Light</vt:lpstr>
      <vt:lpstr>Arial</vt:lpstr>
      <vt:lpstr>Roboto Medium</vt:lpstr>
      <vt:lpstr>Calibri</vt:lpstr>
      <vt:lpstr>Roboto Light</vt:lpstr>
      <vt:lpstr>Wingdings</vt:lpstr>
      <vt:lpstr>Office Theme</vt:lpstr>
      <vt:lpstr>CONTRACTING 101: HOW TO RESPOND TO A REQUEST FOR PROPOSAL (RFP)</vt:lpstr>
      <vt:lpstr>Welcome</vt:lpstr>
      <vt:lpstr>PowerPoint Presentation</vt:lpstr>
      <vt:lpstr>DPS is the contracting authority for the procurement of goods and services for the City of Chicago. We work together as a team and with our customers to guarantee an open, fair, and timely process by establishing, communicating and enforcing superior business practices.</vt:lpstr>
      <vt:lpstr>OUR GOALS AT A GLANCE</vt:lpstr>
      <vt:lpstr>Tips for Finding Bid Opportunities</vt:lpstr>
      <vt:lpstr>RFP vs Competitive Bid</vt:lpstr>
      <vt:lpstr>Use of RFP  vs. Competitive Bid?</vt:lpstr>
      <vt:lpstr>RFP  vs  Competitive Bid?</vt:lpstr>
      <vt:lpstr>RFQ Additional Information  </vt:lpstr>
      <vt:lpstr>RFP Proposal Format</vt:lpstr>
      <vt:lpstr>RFP  Proposal Content</vt:lpstr>
      <vt:lpstr>RFP  Evaluation Criteria</vt:lpstr>
      <vt:lpstr>Tips for Preparing RFP Proposals</vt:lpstr>
      <vt:lpstr>Tips for Preparing RFP Proposal</vt:lpstr>
      <vt:lpstr>Tips for Submitting  RFP Proposal</vt:lpstr>
      <vt:lpstr>eProcurment Submission Resources</vt:lpstr>
      <vt:lpstr>Proposal Evaluation  and Award</vt:lpstr>
      <vt:lpstr>QUESTIONS?</vt:lpstr>
      <vt:lpstr> FOLLOW US ON SOCIAL MEDIA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BECOME CERTIFIED</dc:title>
  <dc:creator>Rodney Labauex</dc:creator>
  <cp:lastModifiedBy>Jacqueline Umbles</cp:lastModifiedBy>
  <cp:revision>52</cp:revision>
  <dcterms:created xsi:type="dcterms:W3CDTF">2021-11-02T21:04:46Z</dcterms:created>
  <dcterms:modified xsi:type="dcterms:W3CDTF">2024-03-26T16:23:06Z</dcterms:modified>
</cp:coreProperties>
</file>