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0"/>
  </p:notesMasterIdLst>
  <p:sldIdLst>
    <p:sldId id="429" r:id="rId2"/>
    <p:sldId id="265" r:id="rId3"/>
    <p:sldId id="387" r:id="rId4"/>
    <p:sldId id="258" r:id="rId5"/>
    <p:sldId id="257" r:id="rId6"/>
    <p:sldId id="259" r:id="rId7"/>
    <p:sldId id="260" r:id="rId8"/>
    <p:sldId id="261" r:id="rId9"/>
    <p:sldId id="262" r:id="rId10"/>
    <p:sldId id="390" r:id="rId11"/>
    <p:sldId id="392" r:id="rId12"/>
    <p:sldId id="391" r:id="rId13"/>
    <p:sldId id="401" r:id="rId14"/>
    <p:sldId id="402" r:id="rId15"/>
    <p:sldId id="393" r:id="rId16"/>
    <p:sldId id="394" r:id="rId17"/>
    <p:sldId id="397" r:id="rId18"/>
    <p:sldId id="398" r:id="rId19"/>
    <p:sldId id="399" r:id="rId20"/>
    <p:sldId id="400" r:id="rId21"/>
    <p:sldId id="395" r:id="rId22"/>
    <p:sldId id="396" r:id="rId23"/>
    <p:sldId id="403" r:id="rId24"/>
    <p:sldId id="404" r:id="rId25"/>
    <p:sldId id="406" r:id="rId26"/>
    <p:sldId id="405" r:id="rId27"/>
    <p:sldId id="407" r:id="rId28"/>
    <p:sldId id="408" r:id="rId29"/>
    <p:sldId id="410" r:id="rId30"/>
    <p:sldId id="411" r:id="rId31"/>
    <p:sldId id="412" r:id="rId32"/>
    <p:sldId id="413" r:id="rId33"/>
    <p:sldId id="414" r:id="rId34"/>
    <p:sldId id="415" r:id="rId35"/>
    <p:sldId id="418" r:id="rId36"/>
    <p:sldId id="416" r:id="rId37"/>
    <p:sldId id="428" r:id="rId38"/>
    <p:sldId id="264" r:id="rId39"/>
  </p:sldIdLst>
  <p:sldSz cx="12192000" cy="6858000"/>
  <p:notesSz cx="6858000" cy="9144000"/>
  <p:embeddedFontLst>
    <p:embeddedFont>
      <p:font typeface="Big Shoulders Display" pitchFamily="2" charset="0"/>
      <p:regular r:id="rId41"/>
      <p:bold r:id="rId42"/>
    </p:embeddedFont>
    <p:embeddedFont>
      <p:font typeface="Big Shoulders Display Black" pitchFamily="2" charset="0"/>
      <p:bold r:id="rId43"/>
    </p:embeddedFont>
    <p:embeddedFont>
      <p:font typeface="Roboto Light" panose="02000000000000000000" pitchFamily="2" charset="0"/>
      <p:regular r:id="rId44"/>
      <p:italic r:id="rId45"/>
    </p:embeddedFont>
    <p:embeddedFont>
      <p:font typeface="Roboto Medium" panose="02000000000000000000" pitchFamily="2" charset="0"/>
      <p:regular r:id="rId46"/>
      <p: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7E3007-EDE6-E789-0BC9-686A58141E0B}" name="Rodney Labauex" initials="RL" userId="S::rodney.labauex2@cityofchicago.org::7c6f01e8-48cd-42be-979d-1619cb092bf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B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01" autoAdjust="0"/>
    <p:restoredTop sz="94660"/>
  </p:normalViewPr>
  <p:slideViewPr>
    <p:cSldViewPr snapToGrid="0">
      <p:cViewPr varScale="1">
        <p:scale>
          <a:sx n="70" d="100"/>
          <a:sy n="70" d="100"/>
        </p:scale>
        <p:origin x="822" y="60"/>
      </p:cViewPr>
      <p:guideLst>
        <p:guide orient="horz" pos="2160"/>
        <p:guide pos="3840"/>
      </p:guideLst>
    </p:cSldViewPr>
  </p:slideViewPr>
  <p:notesTextViewPr>
    <p:cViewPr>
      <p:scale>
        <a:sx n="1" d="1"/>
        <a:sy n="1" d="1"/>
      </p:scale>
      <p:origin x="0" y="0"/>
    </p:cViewPr>
  </p:notesTextViewPr>
  <p:notesViewPr>
    <p:cSldViewPr snapToGrid="0">
      <p:cViewPr varScale="1">
        <p:scale>
          <a:sx n="75" d="100"/>
          <a:sy n="75" d="100"/>
        </p:scale>
        <p:origin x="1998"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302B05-4CB9-7C47-93A3-B2ECD2A55DB3}" type="datetimeFigureOut">
              <a:rPr lang="en-US" smtClean="0"/>
              <a:t>3/26/2024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79474A-8460-2146-8C99-5F778ABA6C29}" type="slidenum">
              <a:rPr lang="en-US" smtClean="0"/>
              <a:t>‹#›</a:t>
            </a:fld>
            <a:endParaRPr lang="en-US"/>
          </a:p>
        </p:txBody>
      </p:sp>
    </p:spTree>
    <p:extLst>
      <p:ext uri="{BB962C8B-B14F-4D97-AF65-F5344CB8AC3E}">
        <p14:creationId xmlns:p14="http://schemas.microsoft.com/office/powerpoint/2010/main" val="3378687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8</a:t>
            </a:fld>
            <a:endParaRPr lang="en-US"/>
          </a:p>
        </p:txBody>
      </p:sp>
    </p:spTree>
    <p:extLst>
      <p:ext uri="{BB962C8B-B14F-4D97-AF65-F5344CB8AC3E}">
        <p14:creationId xmlns:p14="http://schemas.microsoft.com/office/powerpoint/2010/main" val="1826158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36</a:t>
            </a:fld>
            <a:endParaRPr lang="en-US"/>
          </a:p>
        </p:txBody>
      </p:sp>
    </p:spTree>
    <p:extLst>
      <p:ext uri="{BB962C8B-B14F-4D97-AF65-F5344CB8AC3E}">
        <p14:creationId xmlns:p14="http://schemas.microsoft.com/office/powerpoint/2010/main" val="1027050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11</a:t>
            </a:fld>
            <a:endParaRPr lang="en-US"/>
          </a:p>
        </p:txBody>
      </p:sp>
    </p:spTree>
    <p:extLst>
      <p:ext uri="{BB962C8B-B14F-4D97-AF65-F5344CB8AC3E}">
        <p14:creationId xmlns:p14="http://schemas.microsoft.com/office/powerpoint/2010/main" val="107550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14</a:t>
            </a:fld>
            <a:endParaRPr lang="en-US"/>
          </a:p>
        </p:txBody>
      </p:sp>
    </p:spTree>
    <p:extLst>
      <p:ext uri="{BB962C8B-B14F-4D97-AF65-F5344CB8AC3E}">
        <p14:creationId xmlns:p14="http://schemas.microsoft.com/office/powerpoint/2010/main" val="1761378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19</a:t>
            </a:fld>
            <a:endParaRPr lang="en-US"/>
          </a:p>
        </p:txBody>
      </p:sp>
    </p:spTree>
    <p:extLst>
      <p:ext uri="{BB962C8B-B14F-4D97-AF65-F5344CB8AC3E}">
        <p14:creationId xmlns:p14="http://schemas.microsoft.com/office/powerpoint/2010/main" val="541756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21</a:t>
            </a:fld>
            <a:endParaRPr lang="en-US"/>
          </a:p>
        </p:txBody>
      </p:sp>
    </p:spTree>
    <p:extLst>
      <p:ext uri="{BB962C8B-B14F-4D97-AF65-F5344CB8AC3E}">
        <p14:creationId xmlns:p14="http://schemas.microsoft.com/office/powerpoint/2010/main" val="1899434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24</a:t>
            </a:fld>
            <a:endParaRPr lang="en-US"/>
          </a:p>
        </p:txBody>
      </p:sp>
    </p:spTree>
    <p:extLst>
      <p:ext uri="{BB962C8B-B14F-4D97-AF65-F5344CB8AC3E}">
        <p14:creationId xmlns:p14="http://schemas.microsoft.com/office/powerpoint/2010/main" val="2887401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25</a:t>
            </a:fld>
            <a:endParaRPr lang="en-US"/>
          </a:p>
        </p:txBody>
      </p:sp>
    </p:spTree>
    <p:extLst>
      <p:ext uri="{BB962C8B-B14F-4D97-AF65-F5344CB8AC3E}">
        <p14:creationId xmlns:p14="http://schemas.microsoft.com/office/powerpoint/2010/main" val="1728381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28</a:t>
            </a:fld>
            <a:endParaRPr lang="en-US"/>
          </a:p>
        </p:txBody>
      </p:sp>
    </p:spTree>
    <p:extLst>
      <p:ext uri="{BB962C8B-B14F-4D97-AF65-F5344CB8AC3E}">
        <p14:creationId xmlns:p14="http://schemas.microsoft.com/office/powerpoint/2010/main" val="2286659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31</a:t>
            </a:fld>
            <a:endParaRPr lang="en-US"/>
          </a:p>
        </p:txBody>
      </p:sp>
    </p:spTree>
    <p:extLst>
      <p:ext uri="{BB962C8B-B14F-4D97-AF65-F5344CB8AC3E}">
        <p14:creationId xmlns:p14="http://schemas.microsoft.com/office/powerpoint/2010/main" val="4264656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1C98B-B03B-4F1A-B925-722F2FEBB2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F0DC95-4A3B-43C2-874B-F9CDCDDEAA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0C4919-D3B5-44BD-AC31-B5BB00F53BFE}"/>
              </a:ext>
            </a:extLst>
          </p:cNvPr>
          <p:cNvSpPr>
            <a:spLocks noGrp="1"/>
          </p:cNvSpPr>
          <p:nvPr>
            <p:ph type="dt" sz="half" idx="10"/>
          </p:nvPr>
        </p:nvSpPr>
        <p:spPr/>
        <p:txBody>
          <a:bodyPr/>
          <a:lstStyle/>
          <a:p>
            <a:fld id="{08966592-259E-2848-A2A8-ACB1BDDD80D8}" type="datetime1">
              <a:rPr lang="en-US" smtClean="0"/>
              <a:t>3/26/2024</a:t>
            </a:fld>
            <a:endParaRPr lang="en-US"/>
          </a:p>
        </p:txBody>
      </p:sp>
      <p:sp>
        <p:nvSpPr>
          <p:cNvPr id="5" name="Footer Placeholder 4">
            <a:extLst>
              <a:ext uri="{FF2B5EF4-FFF2-40B4-BE49-F238E27FC236}">
                <a16:creationId xmlns:a16="http://schemas.microsoft.com/office/drawing/2014/main" id="{61D6DE5E-8444-4689-9894-5C6881E62D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57F18-5556-424E-884D-3867852B85DD}"/>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3446722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D1DF-CBF3-48C5-8FE8-2B5E3061F4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D881D7-70B0-4CE5-9FBE-68DC39744D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2BAD10-755B-4A3A-AB33-887009E77B62}"/>
              </a:ext>
            </a:extLst>
          </p:cNvPr>
          <p:cNvSpPr>
            <a:spLocks noGrp="1"/>
          </p:cNvSpPr>
          <p:nvPr>
            <p:ph type="dt" sz="half" idx="10"/>
          </p:nvPr>
        </p:nvSpPr>
        <p:spPr/>
        <p:txBody>
          <a:bodyPr/>
          <a:lstStyle/>
          <a:p>
            <a:fld id="{865D3119-4A53-0E4D-BE98-269E0A8DC43B}" type="datetime1">
              <a:rPr lang="en-US" smtClean="0"/>
              <a:t>3/26/2024</a:t>
            </a:fld>
            <a:endParaRPr lang="en-US"/>
          </a:p>
        </p:txBody>
      </p:sp>
      <p:sp>
        <p:nvSpPr>
          <p:cNvPr id="5" name="Footer Placeholder 4">
            <a:extLst>
              <a:ext uri="{FF2B5EF4-FFF2-40B4-BE49-F238E27FC236}">
                <a16:creationId xmlns:a16="http://schemas.microsoft.com/office/drawing/2014/main" id="{D4FF47C2-F2D1-47E4-9B2B-1185DE98A0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9183E-67F9-4537-A199-DDFD954B9155}"/>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2085434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720A1-46F1-4138-8D68-EDC50BC4C4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534AAD-33A8-470F-BB7C-8BE08551DC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A0E0C-5ED8-4FD1-9FCB-6F3A026FA38C}"/>
              </a:ext>
            </a:extLst>
          </p:cNvPr>
          <p:cNvSpPr>
            <a:spLocks noGrp="1"/>
          </p:cNvSpPr>
          <p:nvPr>
            <p:ph type="dt" sz="half" idx="10"/>
          </p:nvPr>
        </p:nvSpPr>
        <p:spPr/>
        <p:txBody>
          <a:bodyPr/>
          <a:lstStyle/>
          <a:p>
            <a:fld id="{918CFDDA-200E-D54B-8C1C-D640EF91395A}" type="datetime1">
              <a:rPr lang="en-US" smtClean="0"/>
              <a:t>3/26/2024</a:t>
            </a:fld>
            <a:endParaRPr lang="en-US"/>
          </a:p>
        </p:txBody>
      </p:sp>
      <p:sp>
        <p:nvSpPr>
          <p:cNvPr id="5" name="Footer Placeholder 4">
            <a:extLst>
              <a:ext uri="{FF2B5EF4-FFF2-40B4-BE49-F238E27FC236}">
                <a16:creationId xmlns:a16="http://schemas.microsoft.com/office/drawing/2014/main" id="{E7D145C7-3F9C-4A6A-809E-CE22E047B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35F751-42B9-475E-A8A3-3042503FB3B5}"/>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1047611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D0C36-3359-49FC-AF66-84149CE955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696F97-AE61-4923-B977-59A157FD7D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1008DE-DB3E-4E92-916B-6D83870031AC}"/>
              </a:ext>
            </a:extLst>
          </p:cNvPr>
          <p:cNvSpPr>
            <a:spLocks noGrp="1"/>
          </p:cNvSpPr>
          <p:nvPr>
            <p:ph type="dt" sz="half" idx="10"/>
          </p:nvPr>
        </p:nvSpPr>
        <p:spPr/>
        <p:txBody>
          <a:bodyPr/>
          <a:lstStyle/>
          <a:p>
            <a:fld id="{A223B64F-D4C2-7541-8F7E-9007C9E476AF}" type="datetime1">
              <a:rPr lang="en-US" smtClean="0"/>
              <a:t>3/26/2024</a:t>
            </a:fld>
            <a:endParaRPr lang="en-US"/>
          </a:p>
        </p:txBody>
      </p:sp>
      <p:sp>
        <p:nvSpPr>
          <p:cNvPr id="5" name="Footer Placeholder 4">
            <a:extLst>
              <a:ext uri="{FF2B5EF4-FFF2-40B4-BE49-F238E27FC236}">
                <a16:creationId xmlns:a16="http://schemas.microsoft.com/office/drawing/2014/main" id="{037F69EE-444D-45C6-9616-332908B50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B71397-CAD7-4AC9-B0D8-B8F876684C06}"/>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3717949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537D7-F40C-4B09-BF61-2AEA4F4C57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D6B66D-6A2E-4D8E-8CC6-7C08F4AB40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5B8B20-8FC6-41F7-8559-BEEA91AB57B2}"/>
              </a:ext>
            </a:extLst>
          </p:cNvPr>
          <p:cNvSpPr>
            <a:spLocks noGrp="1"/>
          </p:cNvSpPr>
          <p:nvPr>
            <p:ph type="dt" sz="half" idx="10"/>
          </p:nvPr>
        </p:nvSpPr>
        <p:spPr/>
        <p:txBody>
          <a:bodyPr/>
          <a:lstStyle/>
          <a:p>
            <a:fld id="{0E40D272-AF5F-3F4D-BEFE-8CA063B17B51}" type="datetime1">
              <a:rPr lang="en-US" smtClean="0"/>
              <a:t>3/26/2024</a:t>
            </a:fld>
            <a:endParaRPr lang="en-US"/>
          </a:p>
        </p:txBody>
      </p:sp>
      <p:sp>
        <p:nvSpPr>
          <p:cNvPr id="5" name="Footer Placeholder 4">
            <a:extLst>
              <a:ext uri="{FF2B5EF4-FFF2-40B4-BE49-F238E27FC236}">
                <a16:creationId xmlns:a16="http://schemas.microsoft.com/office/drawing/2014/main" id="{EF1CF4EB-1A82-4E9C-B81A-66E645C133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BE127B-6C47-4D9B-AD29-B053BF55F02B}"/>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1847677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85C8-1B84-4B4A-AFFA-5D9565B186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940107-C2B5-46BA-BF3F-405C212562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BCBD8C-234B-44DC-AC85-E98FE06DD9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326A85-8EFC-4196-A0A0-516A5F4B49D9}"/>
              </a:ext>
            </a:extLst>
          </p:cNvPr>
          <p:cNvSpPr>
            <a:spLocks noGrp="1"/>
          </p:cNvSpPr>
          <p:nvPr>
            <p:ph type="dt" sz="half" idx="10"/>
          </p:nvPr>
        </p:nvSpPr>
        <p:spPr/>
        <p:txBody>
          <a:bodyPr/>
          <a:lstStyle/>
          <a:p>
            <a:fld id="{FFA0EC34-EB38-FE45-9605-52108486DD2D}" type="datetime1">
              <a:rPr lang="en-US" smtClean="0"/>
              <a:t>3/26/2024</a:t>
            </a:fld>
            <a:endParaRPr lang="en-US"/>
          </a:p>
        </p:txBody>
      </p:sp>
      <p:sp>
        <p:nvSpPr>
          <p:cNvPr id="6" name="Footer Placeholder 5">
            <a:extLst>
              <a:ext uri="{FF2B5EF4-FFF2-40B4-BE49-F238E27FC236}">
                <a16:creationId xmlns:a16="http://schemas.microsoft.com/office/drawing/2014/main" id="{E6ED662D-54E7-489A-85C2-9EE39FD129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090B4A-9729-4814-9222-16AED6E07FBF}"/>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1498246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66CC2-C19A-4C40-94A1-13CD153F16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0875EB-AAE1-44C8-A7BB-8640B456C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703018-B546-4105-A19E-A8CD391EAA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B90B82-CE99-4405-9426-BD0C9F19F1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96898-1201-40D0-9FA8-7CAF154745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372BC4-B64B-453D-86E4-936165CD7BF9}"/>
              </a:ext>
            </a:extLst>
          </p:cNvPr>
          <p:cNvSpPr>
            <a:spLocks noGrp="1"/>
          </p:cNvSpPr>
          <p:nvPr>
            <p:ph type="dt" sz="half" idx="10"/>
          </p:nvPr>
        </p:nvSpPr>
        <p:spPr/>
        <p:txBody>
          <a:bodyPr/>
          <a:lstStyle/>
          <a:p>
            <a:fld id="{EFC8F749-0073-0440-BB1D-4D5522ED00F5}" type="datetime1">
              <a:rPr lang="en-US" smtClean="0"/>
              <a:t>3/26/2024</a:t>
            </a:fld>
            <a:endParaRPr lang="en-US"/>
          </a:p>
        </p:txBody>
      </p:sp>
      <p:sp>
        <p:nvSpPr>
          <p:cNvPr id="8" name="Footer Placeholder 7">
            <a:extLst>
              <a:ext uri="{FF2B5EF4-FFF2-40B4-BE49-F238E27FC236}">
                <a16:creationId xmlns:a16="http://schemas.microsoft.com/office/drawing/2014/main" id="{E4369788-FF07-4698-8C8A-5A3620F55D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A76361-C741-4BEB-90A5-466DEEB81B01}"/>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3232025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9D8F7-4947-4878-B979-CA9E6BC71B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682D4A-2BA4-4316-AE5B-E20A760EB1C8}"/>
              </a:ext>
            </a:extLst>
          </p:cNvPr>
          <p:cNvSpPr>
            <a:spLocks noGrp="1"/>
          </p:cNvSpPr>
          <p:nvPr>
            <p:ph type="dt" sz="half" idx="10"/>
          </p:nvPr>
        </p:nvSpPr>
        <p:spPr/>
        <p:txBody>
          <a:bodyPr/>
          <a:lstStyle/>
          <a:p>
            <a:fld id="{E5A79AD5-ABA8-1547-9950-8DD460ED2041}" type="datetime1">
              <a:rPr lang="en-US" smtClean="0"/>
              <a:t>3/26/2024</a:t>
            </a:fld>
            <a:endParaRPr lang="en-US"/>
          </a:p>
        </p:txBody>
      </p:sp>
      <p:sp>
        <p:nvSpPr>
          <p:cNvPr id="4" name="Footer Placeholder 3">
            <a:extLst>
              <a:ext uri="{FF2B5EF4-FFF2-40B4-BE49-F238E27FC236}">
                <a16:creationId xmlns:a16="http://schemas.microsoft.com/office/drawing/2014/main" id="{543BB506-37E9-4E8F-A3D4-D73F563602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020317-B0EF-40F4-BCDC-307E49EAADDC}"/>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3078355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82E33F-A0AB-4C29-AF45-C02D01424696}"/>
              </a:ext>
            </a:extLst>
          </p:cNvPr>
          <p:cNvSpPr>
            <a:spLocks noGrp="1"/>
          </p:cNvSpPr>
          <p:nvPr>
            <p:ph type="dt" sz="half" idx="10"/>
          </p:nvPr>
        </p:nvSpPr>
        <p:spPr/>
        <p:txBody>
          <a:bodyPr/>
          <a:lstStyle/>
          <a:p>
            <a:fld id="{00D5E2CE-0E53-D146-8623-466984473AE5}" type="datetime1">
              <a:rPr lang="en-US" smtClean="0"/>
              <a:t>3/26/2024</a:t>
            </a:fld>
            <a:endParaRPr lang="en-US"/>
          </a:p>
        </p:txBody>
      </p:sp>
      <p:sp>
        <p:nvSpPr>
          <p:cNvPr id="3" name="Footer Placeholder 2">
            <a:extLst>
              <a:ext uri="{FF2B5EF4-FFF2-40B4-BE49-F238E27FC236}">
                <a16:creationId xmlns:a16="http://schemas.microsoft.com/office/drawing/2014/main" id="{5A2DA1D1-F79D-473C-BC74-8807295DBC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7BD181-805C-479F-BC2B-B2E7D6A84278}"/>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1323739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61074-A371-4AE4-BE26-E12EAD4C82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59711E-ABE2-4EF2-B7CE-090B97AC4F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89C81D-9526-437C-B854-202F02AC10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239F96-FFCB-4820-90D8-BDC06828BD6E}"/>
              </a:ext>
            </a:extLst>
          </p:cNvPr>
          <p:cNvSpPr>
            <a:spLocks noGrp="1"/>
          </p:cNvSpPr>
          <p:nvPr>
            <p:ph type="dt" sz="half" idx="10"/>
          </p:nvPr>
        </p:nvSpPr>
        <p:spPr/>
        <p:txBody>
          <a:bodyPr/>
          <a:lstStyle/>
          <a:p>
            <a:fld id="{CAC040D4-8798-1341-BBD8-1C45B5633D1B}" type="datetime1">
              <a:rPr lang="en-US" smtClean="0"/>
              <a:t>3/26/2024</a:t>
            </a:fld>
            <a:endParaRPr lang="en-US"/>
          </a:p>
        </p:txBody>
      </p:sp>
      <p:sp>
        <p:nvSpPr>
          <p:cNvPr id="6" name="Footer Placeholder 5">
            <a:extLst>
              <a:ext uri="{FF2B5EF4-FFF2-40B4-BE49-F238E27FC236}">
                <a16:creationId xmlns:a16="http://schemas.microsoft.com/office/drawing/2014/main" id="{E277C030-98F3-4591-89AB-6653C70B8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E70EA-0933-4597-8D41-75849CA20542}"/>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4206386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C6F6-249D-4E89-885E-9E124CE122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99EAE2-72F2-4CF6-B4A1-2A794540D6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FC9B1F-CDBD-4D11-85AB-63DFBE2C1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6DDBD1-AED9-429D-8013-C3E78D5681F4}"/>
              </a:ext>
            </a:extLst>
          </p:cNvPr>
          <p:cNvSpPr>
            <a:spLocks noGrp="1"/>
          </p:cNvSpPr>
          <p:nvPr>
            <p:ph type="dt" sz="half" idx="10"/>
          </p:nvPr>
        </p:nvSpPr>
        <p:spPr/>
        <p:txBody>
          <a:bodyPr/>
          <a:lstStyle/>
          <a:p>
            <a:fld id="{E387D9A2-6B89-F142-87B1-7D75DC26D029}" type="datetime1">
              <a:rPr lang="en-US" smtClean="0"/>
              <a:t>3/26/2024</a:t>
            </a:fld>
            <a:endParaRPr lang="en-US"/>
          </a:p>
        </p:txBody>
      </p:sp>
      <p:sp>
        <p:nvSpPr>
          <p:cNvPr id="6" name="Footer Placeholder 5">
            <a:extLst>
              <a:ext uri="{FF2B5EF4-FFF2-40B4-BE49-F238E27FC236}">
                <a16:creationId xmlns:a16="http://schemas.microsoft.com/office/drawing/2014/main" id="{C1D2F0CF-25BE-4CBE-B446-F80524F385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0B6A03-F574-4382-89F0-ECBFC35D4F63}"/>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4030399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7FCAC3-3548-4E14-A279-57FDEB28A9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80A9AC-BFB6-468C-82AA-B341B5ABA5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CE501B-70DC-4763-A9E2-0E1147A256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5EE63F-91AA-4A49-9B4E-D17200DFC1B0}" type="datetime1">
              <a:rPr lang="en-US" smtClean="0"/>
              <a:t>3/26/2024</a:t>
            </a:fld>
            <a:endParaRPr lang="en-US"/>
          </a:p>
        </p:txBody>
      </p:sp>
      <p:sp>
        <p:nvSpPr>
          <p:cNvPr id="5" name="Footer Placeholder 4">
            <a:extLst>
              <a:ext uri="{FF2B5EF4-FFF2-40B4-BE49-F238E27FC236}">
                <a16:creationId xmlns:a16="http://schemas.microsoft.com/office/drawing/2014/main" id="{A61BB55F-96C1-4C37-8A37-D07B8F2CBB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4DC5DC-495D-4EC8-B8F2-CA602F1639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EDF2C8-8D53-4310-BAC3-B914C6E8499F}" type="slidenum">
              <a:rPr lang="en-US" smtClean="0"/>
              <a:t>‹#›</a:t>
            </a:fld>
            <a:endParaRPr lang="en-US"/>
          </a:p>
        </p:txBody>
      </p:sp>
    </p:spTree>
    <p:extLst>
      <p:ext uri="{BB962C8B-B14F-4D97-AF65-F5344CB8AC3E}">
        <p14:creationId xmlns:p14="http://schemas.microsoft.com/office/powerpoint/2010/main" val="3587575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6858001" y="0"/>
            <a:ext cx="5334000" cy="6858000"/>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507476" y="1025434"/>
            <a:ext cx="4118466" cy="3670663"/>
          </a:xfrm>
        </p:spPr>
        <p:txBody>
          <a:bodyPr anchor="ctr">
            <a:normAutofit/>
          </a:bodyPr>
          <a:lstStyle/>
          <a:p>
            <a:r>
              <a:rPr lang="en-US" sz="4400" dirty="0">
                <a:solidFill>
                  <a:schemeClr val="bg1"/>
                </a:solidFill>
                <a:latin typeface="Big Shoulders Display Black"/>
              </a:rPr>
              <a:t>DPS Incentives &amp; Programs: Getting the Most From Your Bids</a:t>
            </a:r>
            <a:endParaRPr lang="en-US" sz="4400" dirty="0">
              <a:solidFill>
                <a:schemeClr val="bg1"/>
              </a:solidFill>
            </a:endParaRPr>
          </a:p>
        </p:txBody>
      </p:sp>
      <p:pic>
        <p:nvPicPr>
          <p:cNvPr id="6" name="Picture 5" descr="A black and white sign&#10;&#10;Description automatically generated with low confidence">
            <a:extLst>
              <a:ext uri="{FF2B5EF4-FFF2-40B4-BE49-F238E27FC236}">
                <a16:creationId xmlns:a16="http://schemas.microsoft.com/office/drawing/2014/main" id="{BBED919A-F0F2-415D-AFCE-34B5B6F21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47" y="459713"/>
            <a:ext cx="4353780" cy="841549"/>
          </a:xfrm>
          <a:prstGeom prst="rect">
            <a:avLst/>
          </a:prstGeom>
        </p:spPr>
      </p:pic>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p:txBody>
          <a:bodyPr/>
          <a:lstStyle/>
          <a:p>
            <a:fld id="{9EEDF2C8-8D53-4310-BAC3-B914C6E8499F}" type="slidenum">
              <a:rPr lang="en-US" smtClean="0"/>
              <a:t>1</a:t>
            </a:fld>
            <a:endParaRPr lang="en-US" dirty="0"/>
          </a:p>
        </p:txBody>
      </p:sp>
    </p:spTree>
    <p:extLst>
      <p:ext uri="{BB962C8B-B14F-4D97-AF65-F5344CB8AC3E}">
        <p14:creationId xmlns:p14="http://schemas.microsoft.com/office/powerpoint/2010/main" val="3714225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140496" y="1206187"/>
            <a:ext cx="3605347" cy="4445625"/>
          </a:xfrm>
        </p:spPr>
        <p:txBody>
          <a:bodyPr anchor="ctr">
            <a:noAutofit/>
          </a:bodyPr>
          <a:lstStyle/>
          <a:p>
            <a:r>
              <a:rPr lang="en-US" sz="4400" dirty="0">
                <a:solidFill>
                  <a:schemeClr val="bg1"/>
                </a:solidFill>
                <a:latin typeface="Big Shoulders Display Black" pitchFamily="2" charset="0"/>
              </a:rPr>
              <a:t>Non-Construction Mid-Sized Business Initiative (NMBI)</a:t>
            </a:r>
            <a:br>
              <a:rPr lang="en-US" sz="4400" dirty="0">
                <a:solidFill>
                  <a:schemeClr val="bg1"/>
                </a:solidFill>
                <a:latin typeface="Big Shoulders Display Black" pitchFamily="2" charset="0"/>
              </a:rPr>
            </a:br>
            <a:br>
              <a:rPr lang="en-US" sz="4400" dirty="0">
                <a:solidFill>
                  <a:schemeClr val="bg1"/>
                </a:solidFill>
                <a:latin typeface="Big Shoulders Display Black" pitchFamily="2" charset="0"/>
              </a:rPr>
            </a:br>
            <a:r>
              <a:rPr lang="en-US" sz="4000" dirty="0">
                <a:solidFill>
                  <a:schemeClr val="bg1"/>
                </a:solidFill>
                <a:latin typeface="Big Shoulders Display Black" pitchFamily="2" charset="0"/>
              </a:rPr>
              <a:t>Municipal Code: 2-92-1000 et seq.</a:t>
            </a:r>
          </a:p>
        </p:txBody>
      </p:sp>
      <p:sp>
        <p:nvSpPr>
          <p:cNvPr id="9" name="TextBox 8">
            <a:extLst>
              <a:ext uri="{FF2B5EF4-FFF2-40B4-BE49-F238E27FC236}">
                <a16:creationId xmlns:a16="http://schemas.microsoft.com/office/drawing/2014/main" id="{375A8454-BFCC-4596-BF31-ECF818FE74B7}"/>
              </a:ext>
            </a:extLst>
          </p:cNvPr>
          <p:cNvSpPr txBox="1"/>
          <p:nvPr/>
        </p:nvSpPr>
        <p:spPr>
          <a:xfrm>
            <a:off x="45407" y="957847"/>
            <a:ext cx="7648934" cy="5909310"/>
          </a:xfrm>
          <a:prstGeom prst="rect">
            <a:avLst/>
          </a:prstGeom>
          <a:noFill/>
        </p:spPr>
        <p:txBody>
          <a:bodyPr wrap="square" rtlCol="0">
            <a:spAutoFit/>
          </a:bodyPr>
          <a:lstStyle/>
          <a:p>
            <a:pPr marL="285750" indent="-285750">
              <a:buFont typeface="Wingdings" panose="05000000000000000000" pitchFamily="2" charset="2"/>
              <a:buChar char="§"/>
            </a:pPr>
            <a:r>
              <a:rPr lang="en-US" sz="2100" b="1" dirty="0">
                <a:solidFill>
                  <a:srgbClr val="333B46"/>
                </a:solidFill>
                <a:latin typeface="Arial" panose="020B0604020202020204" pitchFamily="34" charset="0"/>
                <a:cs typeface="Arial" panose="020B0604020202020204" pitchFamily="34" charset="0"/>
              </a:rPr>
              <a:t>Program Goal</a:t>
            </a:r>
            <a:r>
              <a:rPr lang="en-US" sz="2100" dirty="0">
                <a:solidFill>
                  <a:srgbClr val="333B46"/>
                </a:solidFill>
                <a:latin typeface="Arial" panose="020B0604020202020204" pitchFamily="34" charset="0"/>
                <a:cs typeface="Arial" panose="020B0604020202020204" pitchFamily="34" charset="0"/>
              </a:rPr>
              <a:t>: Designed to increase small and mid-sized business participation in City-funded non-construction projects between $3 million and $10 million in total cost</a:t>
            </a:r>
          </a:p>
          <a:p>
            <a:r>
              <a:rPr lang="en-US" sz="2100" dirty="0">
                <a:solidFill>
                  <a:srgbClr val="333B46"/>
                </a:solidFill>
                <a:latin typeface="Arial" panose="020B0604020202020204" pitchFamily="34" charset="0"/>
                <a:cs typeface="Arial" panose="020B0604020202020204" pitchFamily="34" charset="0"/>
              </a:rPr>
              <a:t> </a:t>
            </a:r>
          </a:p>
          <a:p>
            <a:pPr marL="285750" indent="-285750">
              <a:buFont typeface="Wingdings" panose="05000000000000000000" pitchFamily="2" charset="2"/>
              <a:buChar char="§"/>
            </a:pPr>
            <a:r>
              <a:rPr lang="en-US" sz="2100" b="1" dirty="0">
                <a:solidFill>
                  <a:srgbClr val="333B46"/>
                </a:solidFill>
                <a:latin typeface="Arial" panose="020B0604020202020204" pitchFamily="34" charset="0"/>
                <a:cs typeface="Arial" panose="020B0604020202020204" pitchFamily="34" charset="0"/>
              </a:rPr>
              <a:t>Key Points </a:t>
            </a:r>
          </a:p>
          <a:p>
            <a:pPr marL="742950" lvl="1" indent="-285750">
              <a:buFont typeface="Wingdings" panose="05000000000000000000" pitchFamily="2" charset="2"/>
              <a:buChar char="§"/>
            </a:pPr>
            <a:r>
              <a:rPr lang="en-US" sz="2100" dirty="0">
                <a:solidFill>
                  <a:srgbClr val="333B46"/>
                </a:solidFill>
                <a:latin typeface="Arial" panose="020B0604020202020204" pitchFamily="34" charset="0"/>
                <a:cs typeface="Arial" panose="020B0604020202020204" pitchFamily="34" charset="0"/>
              </a:rPr>
              <a:t>Small and mid-sized local businesses are exclusive bidders</a:t>
            </a:r>
          </a:p>
          <a:p>
            <a:pPr marL="1200150" lvl="2" indent="-285750">
              <a:buFont typeface="Wingdings" panose="05000000000000000000" pitchFamily="2" charset="2"/>
              <a:buChar char="§"/>
            </a:pPr>
            <a:r>
              <a:rPr lang="en-US" sz="2100" dirty="0">
                <a:solidFill>
                  <a:srgbClr val="333B46"/>
                </a:solidFill>
                <a:latin typeface="Arial" panose="020B0604020202020204" pitchFamily="34" charset="0"/>
                <a:cs typeface="Arial" panose="020B0604020202020204" pitchFamily="34" charset="0"/>
              </a:rPr>
              <a:t>The principal place of business must be located in Six-County Region </a:t>
            </a:r>
          </a:p>
          <a:p>
            <a:pPr lvl="2"/>
            <a:endParaRPr lang="en-US" sz="2100" dirty="0">
              <a:solidFill>
                <a:srgbClr val="333B46"/>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en-US" sz="2100" dirty="0">
                <a:solidFill>
                  <a:schemeClr val="tx2">
                    <a:lumMod val="75000"/>
                  </a:schemeClr>
                </a:solidFill>
                <a:latin typeface="Arial" panose="020B0604020202020204" pitchFamily="34" charset="0"/>
                <a:cs typeface="Arial" panose="020B0604020202020204" pitchFamily="34" charset="0"/>
              </a:rPr>
              <a:t>Bidders may not exceed 1.5 times Small Business Administration (SBA) size standards </a:t>
            </a:r>
          </a:p>
          <a:p>
            <a:pPr marL="742950" lvl="1" indent="-285750">
              <a:buFont typeface="Wingdings" panose="05000000000000000000" pitchFamily="2" charset="2"/>
              <a:buChar char="§"/>
            </a:pPr>
            <a:endParaRPr lang="en-US" sz="2100" dirty="0">
              <a:solidFill>
                <a:srgbClr val="333B46"/>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en-US" sz="2100" dirty="0">
                <a:solidFill>
                  <a:srgbClr val="333B46"/>
                </a:solidFill>
                <a:latin typeface="Arial" panose="020B0604020202020204" pitchFamily="34" charset="0"/>
                <a:cs typeface="Arial" panose="020B0604020202020204" pitchFamily="34" charset="0"/>
              </a:rPr>
              <a:t>Estimated project cost between $3,000,000-$10,000,000</a:t>
            </a:r>
          </a:p>
          <a:p>
            <a:pPr lvl="1"/>
            <a:endParaRPr lang="en-US" sz="2100" dirty="0">
              <a:solidFill>
                <a:srgbClr val="333B46"/>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en-US" sz="2100" dirty="0">
                <a:solidFill>
                  <a:srgbClr val="333B46"/>
                </a:solidFill>
                <a:latin typeface="Arial" panose="020B0604020202020204" pitchFamily="34" charset="0"/>
                <a:cs typeface="Arial" panose="020B0604020202020204" pitchFamily="34" charset="0"/>
              </a:rPr>
              <a:t>Mid-sized business enterprise must perform at least 51% of the work with its own forces or subcontractors who are mid-sized local businesses </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10</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4281538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Diversity Credit Program</a:t>
            </a:r>
            <a:br>
              <a:rPr lang="en-US" sz="4400" dirty="0">
                <a:solidFill>
                  <a:schemeClr val="bg1"/>
                </a:solidFill>
                <a:latin typeface="Big Shoulders Display Black" pitchFamily="2" charset="0"/>
              </a:rPr>
            </a:br>
            <a:br>
              <a:rPr lang="en-US" sz="4400" dirty="0">
                <a:solidFill>
                  <a:schemeClr val="bg1"/>
                </a:solidFill>
                <a:latin typeface="Big Shoulders Display Black" pitchFamily="2" charset="0"/>
              </a:rPr>
            </a:br>
            <a:r>
              <a:rPr lang="en-US" sz="4000" dirty="0">
                <a:solidFill>
                  <a:schemeClr val="bg1"/>
                </a:solidFill>
                <a:latin typeface="Big Shoulders Display Black" pitchFamily="2" charset="0"/>
              </a:rPr>
              <a:t>Municipal Code: 2-92-530 and 2-92-720(e)</a:t>
            </a:r>
          </a:p>
        </p:txBody>
      </p:sp>
      <p:sp>
        <p:nvSpPr>
          <p:cNvPr id="9" name="TextBox 8">
            <a:extLst>
              <a:ext uri="{FF2B5EF4-FFF2-40B4-BE49-F238E27FC236}">
                <a16:creationId xmlns:a16="http://schemas.microsoft.com/office/drawing/2014/main" id="{375A8454-BFCC-4596-BF31-ECF818FE74B7}"/>
              </a:ext>
            </a:extLst>
          </p:cNvPr>
          <p:cNvSpPr txBox="1"/>
          <p:nvPr/>
        </p:nvSpPr>
        <p:spPr>
          <a:xfrm>
            <a:off x="4497658" y="406814"/>
            <a:ext cx="7613960" cy="6498639"/>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000" b="1" dirty="0">
                <a:latin typeface="Arial" panose="020B0604020202020204" pitchFamily="34" charset="0"/>
                <a:cs typeface="Arial" panose="020B0604020202020204" pitchFamily="34" charset="0"/>
              </a:rPr>
              <a:t>Program Goal: </a:t>
            </a:r>
            <a:r>
              <a:rPr lang="en-US" sz="2000" dirty="0">
                <a:latin typeface="Arial" panose="020B0604020202020204" pitchFamily="34" charset="0"/>
                <a:cs typeface="Arial" panose="020B0604020202020204" pitchFamily="34" charset="0"/>
              </a:rPr>
              <a:t>Designed to increase the participation of MBEs and WBEs in private contracts (not funded by a governmental entity) by making such participation eligible for credit toward M/WBE goals on City contracts</a:t>
            </a:r>
          </a:p>
          <a:p>
            <a:pPr marL="285750" indent="-285750">
              <a:lnSpc>
                <a:spcPct val="150000"/>
              </a:lnSpc>
              <a:buFont typeface="Wingdings" panose="05000000000000000000" pitchFamily="2" charset="2"/>
              <a:buChar char="§"/>
            </a:pPr>
            <a:r>
              <a:rPr lang="en-US" sz="2000" b="1" dirty="0">
                <a:latin typeface="Arial" panose="020B0604020202020204" pitchFamily="34" charset="0"/>
                <a:cs typeface="Arial" panose="020B0604020202020204" pitchFamily="34" charset="0"/>
              </a:rPr>
              <a:t>Key Points:</a:t>
            </a:r>
          </a:p>
          <a:p>
            <a:pPr marL="742950" lvl="1" indent="-285750">
              <a:lnSpc>
                <a:spcPct val="15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M/WBE must perform direct, commercially useful  function</a:t>
            </a:r>
          </a:p>
          <a:p>
            <a:pPr marL="742950" lvl="1" indent="-285750">
              <a:lnSpc>
                <a:spcPct val="15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M/WBE work must be in area of specialty certified by City</a:t>
            </a:r>
          </a:p>
          <a:p>
            <a:pPr marL="742950" lvl="1" indent="-285750">
              <a:lnSpc>
                <a:spcPct val="15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Private sector contract cannot have affirmative action goals</a:t>
            </a:r>
          </a:p>
          <a:p>
            <a:pPr marL="742950" lvl="1" indent="-285750">
              <a:lnSpc>
                <a:spcPct val="15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$1 of credit for every $3 earned by M/WBE vendors</a:t>
            </a:r>
          </a:p>
          <a:p>
            <a:pPr marL="742950" lvl="1" indent="-285750">
              <a:lnSpc>
                <a:spcPct val="15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When a vendor has been awarded credits, can indicate intent to use credits on bid documents at time of bidding</a:t>
            </a:r>
          </a:p>
          <a:p>
            <a:pPr marL="742950" lvl="1" indent="-285750">
              <a:lnSpc>
                <a:spcPct val="15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Maximum amount of credit for a City contract is 5% of the total dollar value on any City contract</a:t>
            </a:r>
          </a:p>
          <a:p>
            <a:pPr marL="742950" lvl="1" indent="-285750">
              <a:lnSpc>
                <a:spcPct val="15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Credits may only be used once and expire after 1 year</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11</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667013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5A8454-BFCC-4596-BF31-ECF818FE74B7}"/>
              </a:ext>
            </a:extLst>
          </p:cNvPr>
          <p:cNvSpPr txBox="1"/>
          <p:nvPr/>
        </p:nvSpPr>
        <p:spPr>
          <a:xfrm>
            <a:off x="43396" y="671037"/>
            <a:ext cx="7650945" cy="585801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b="1" dirty="0">
                <a:solidFill>
                  <a:srgbClr val="333B46"/>
                </a:solidFill>
                <a:latin typeface="Arial" panose="020B0604020202020204" pitchFamily="34" charset="0"/>
                <a:cs typeface="Arial" panose="020B0604020202020204" pitchFamily="34" charset="0"/>
              </a:rPr>
              <a:t>Program Goal: </a:t>
            </a:r>
            <a:r>
              <a:rPr lang="en-US" dirty="0">
                <a:solidFill>
                  <a:srgbClr val="333B46"/>
                </a:solidFill>
                <a:latin typeface="Arial" panose="020B0604020202020204" pitchFamily="34" charset="0"/>
                <a:cs typeface="Arial" panose="020B0604020202020204" pitchFamily="34" charset="0"/>
              </a:rPr>
              <a:t>Designed to increase the participation and capacity of MBEs and WBEs in City contracting by making M/WBE utilization and mentoring eligible for credit toward M/WBE goals on a City contract </a:t>
            </a:r>
            <a:endParaRPr lang="en-US" b="1" dirty="0">
              <a:solidFill>
                <a:srgbClr val="333B46"/>
              </a:solidFill>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b="1" dirty="0">
                <a:solidFill>
                  <a:srgbClr val="333B46"/>
                </a:solidFill>
                <a:latin typeface="Arial" panose="020B0604020202020204" pitchFamily="34" charset="0"/>
                <a:cs typeface="Arial" panose="020B0604020202020204" pitchFamily="34" charset="0"/>
              </a:rPr>
              <a:t>Key Points:</a:t>
            </a:r>
            <a:endParaRPr lang="en-US" dirty="0">
              <a:solidFill>
                <a:srgbClr val="333B46"/>
              </a:solidFill>
              <a:latin typeface="Arial" panose="020B0604020202020204" pitchFamily="34" charset="0"/>
              <a:cs typeface="Arial" panose="020B0604020202020204" pitchFamily="34" charset="0"/>
            </a:endParaRPr>
          </a:p>
          <a:p>
            <a:pPr marL="800100" lvl="1" indent="-342900">
              <a:lnSpc>
                <a:spcPct val="150000"/>
              </a:lnSpc>
              <a:buFont typeface="Arial" panose="020B0604020202020204" pitchFamily="34" charset="0"/>
              <a:buChar char="•"/>
            </a:pPr>
            <a:r>
              <a:rPr lang="en-US" dirty="0">
                <a:solidFill>
                  <a:srgbClr val="333B46"/>
                </a:solidFill>
                <a:latin typeface="Arial" panose="020B0604020202020204" pitchFamily="34" charset="0"/>
                <a:cs typeface="Arial" panose="020B0604020202020204" pitchFamily="34" charset="0"/>
              </a:rPr>
              <a:t>Written mentor/protégé agreement must be approved by CPO</a:t>
            </a:r>
          </a:p>
          <a:p>
            <a:pPr marL="800100" lvl="1" indent="-342900">
              <a:lnSpc>
                <a:spcPct val="150000"/>
              </a:lnSpc>
              <a:buFont typeface="Arial" panose="020B0604020202020204" pitchFamily="34" charset="0"/>
              <a:buChar char="•"/>
            </a:pPr>
            <a:r>
              <a:rPr lang="en-US" dirty="0">
                <a:solidFill>
                  <a:srgbClr val="333B46"/>
                </a:solidFill>
                <a:latin typeface="Arial" panose="020B0604020202020204" pitchFamily="34" charset="0"/>
                <a:cs typeface="Arial" panose="020B0604020202020204" pitchFamily="34" charset="0"/>
              </a:rPr>
              <a:t>0.5% participation credit can be earned for every 1% performed by the protégé up to 5%</a:t>
            </a:r>
          </a:p>
          <a:p>
            <a:pPr marL="800100" lvl="1" indent="-342900">
              <a:lnSpc>
                <a:spcPct val="150000"/>
              </a:lnSpc>
              <a:buFont typeface="Arial" panose="020B0604020202020204" pitchFamily="34" charset="0"/>
              <a:buChar char="•"/>
            </a:pPr>
            <a:r>
              <a:rPr lang="en-US" dirty="0">
                <a:solidFill>
                  <a:srgbClr val="333B46"/>
                </a:solidFill>
                <a:latin typeface="Arial" panose="020B0604020202020204" pitchFamily="34" charset="0"/>
                <a:cs typeface="Arial" panose="020B0604020202020204" pitchFamily="34" charset="0"/>
              </a:rPr>
              <a:t>Mentor/protégé agreement must be designed to assist protégé in becoming self-sustaining, competitive, and profitable </a:t>
            </a:r>
          </a:p>
          <a:p>
            <a:pPr marL="800100" lvl="1" indent="-342900">
              <a:lnSpc>
                <a:spcPct val="150000"/>
              </a:lnSpc>
              <a:buFont typeface="Arial" panose="020B0604020202020204" pitchFamily="34" charset="0"/>
              <a:buChar char="•"/>
            </a:pPr>
            <a:r>
              <a:rPr lang="en-US" dirty="0">
                <a:solidFill>
                  <a:srgbClr val="333B46"/>
                </a:solidFill>
                <a:latin typeface="Arial" panose="020B0604020202020204" pitchFamily="34" charset="0"/>
                <a:cs typeface="Arial" panose="020B0604020202020204" pitchFamily="34" charset="0"/>
              </a:rPr>
              <a:t>Prime can mentor an MBE/WBE or its subcontractor(s) can mentor an MBE/WBE</a:t>
            </a:r>
          </a:p>
          <a:p>
            <a:pPr marL="800100" lvl="1" indent="-342900">
              <a:lnSpc>
                <a:spcPct val="150000"/>
              </a:lnSpc>
              <a:buFont typeface="Arial" panose="020B0604020202020204" pitchFamily="34" charset="0"/>
              <a:buChar char="•"/>
            </a:pPr>
            <a:r>
              <a:rPr lang="en-US" dirty="0">
                <a:solidFill>
                  <a:srgbClr val="333B46"/>
                </a:solidFill>
                <a:latin typeface="Arial" panose="020B0604020202020204" pitchFamily="34" charset="0"/>
                <a:cs typeface="Arial" panose="020B0604020202020204" pitchFamily="34" charset="0"/>
              </a:rPr>
              <a:t>Use of Mentor-Protégé Program must be indicated on bid/proposal</a:t>
            </a:r>
          </a:p>
          <a:p>
            <a:pPr marL="800100" lvl="1" indent="-342900">
              <a:lnSpc>
                <a:spcPct val="150000"/>
              </a:lnSpc>
              <a:buFont typeface="Arial" panose="020B0604020202020204" pitchFamily="34" charset="0"/>
              <a:buChar char="•"/>
            </a:pPr>
            <a:r>
              <a:rPr lang="en-US" dirty="0">
                <a:solidFill>
                  <a:srgbClr val="333B46"/>
                </a:solidFill>
                <a:latin typeface="Arial" panose="020B0604020202020204" pitchFamily="34" charset="0"/>
                <a:cs typeface="Arial" panose="020B0604020202020204" pitchFamily="34" charset="0"/>
              </a:rPr>
              <a:t>Prime may also receive a 1% bid incentive </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12</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340" y="190245"/>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Mentor/</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Protégé Program</a:t>
            </a:r>
          </a:p>
        </p:txBody>
      </p:sp>
      <p:sp>
        <p:nvSpPr>
          <p:cNvPr id="10" name="Rectangle 9">
            <a:extLst>
              <a:ext uri="{FF2B5EF4-FFF2-40B4-BE49-F238E27FC236}">
                <a16:creationId xmlns:a16="http://schemas.microsoft.com/office/drawing/2014/main" id="{472BAD5A-7DF8-477B-85A4-ECED43E6A942}"/>
              </a:ext>
            </a:extLst>
          </p:cNvPr>
          <p:cNvSpPr/>
          <p:nvPr/>
        </p:nvSpPr>
        <p:spPr>
          <a:xfrm>
            <a:off x="8484589" y="5222798"/>
            <a:ext cx="3049829" cy="1208152"/>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A33547E-9144-4BDF-89C9-C6416160F377}"/>
              </a:ext>
            </a:extLst>
          </p:cNvPr>
          <p:cNvSpPr txBox="1">
            <a:spLocks/>
          </p:cNvSpPr>
          <p:nvPr/>
        </p:nvSpPr>
        <p:spPr>
          <a:xfrm>
            <a:off x="8799648" y="5185905"/>
            <a:ext cx="2734770" cy="149221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00" dirty="0">
                <a:solidFill>
                  <a:schemeClr val="bg1"/>
                </a:solidFill>
                <a:latin typeface="Big Shoulders Display Black" pitchFamily="2" charset="0"/>
              </a:rPr>
              <a:t>Municipal Code: </a:t>
            </a:r>
          </a:p>
          <a:p>
            <a:r>
              <a:rPr lang="en-US" sz="2500" dirty="0">
                <a:solidFill>
                  <a:schemeClr val="bg1"/>
                </a:solidFill>
                <a:latin typeface="Big Shoulders Display Black" pitchFamily="2" charset="0"/>
              </a:rPr>
              <a:t>2-92-535 </a:t>
            </a:r>
          </a:p>
        </p:txBody>
      </p:sp>
    </p:spTree>
    <p:extLst>
      <p:ext uri="{BB962C8B-B14F-4D97-AF65-F5344CB8AC3E}">
        <p14:creationId xmlns:p14="http://schemas.microsoft.com/office/powerpoint/2010/main" val="2409437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Target Market Program</a:t>
            </a:r>
            <a:br>
              <a:rPr lang="en-US" sz="4400" dirty="0">
                <a:solidFill>
                  <a:schemeClr val="bg1"/>
                </a:solidFill>
                <a:latin typeface="Big Shoulders Display Black" pitchFamily="2" charset="0"/>
              </a:rPr>
            </a:br>
            <a:br>
              <a:rPr lang="en-US" sz="4400" dirty="0">
                <a:solidFill>
                  <a:schemeClr val="bg1"/>
                </a:solidFill>
                <a:latin typeface="Big Shoulders Display Black" pitchFamily="2" charset="0"/>
              </a:rPr>
            </a:br>
            <a:r>
              <a:rPr lang="en-US" sz="4000" dirty="0">
                <a:solidFill>
                  <a:schemeClr val="bg1"/>
                </a:solidFill>
                <a:latin typeface="Big Shoulders Display Black" pitchFamily="2" charset="0"/>
              </a:rPr>
              <a:t>Municipal Code: 2-92-460</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918550"/>
            <a:ext cx="6934698" cy="5575309"/>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000" b="1" dirty="0">
                <a:solidFill>
                  <a:srgbClr val="333B46"/>
                </a:solidFill>
                <a:latin typeface="Arial" panose="020B0604020202020204" pitchFamily="34" charset="0"/>
                <a:cs typeface="Arial" panose="020B0604020202020204" pitchFamily="34" charset="0"/>
              </a:rPr>
              <a:t>Program Goal: </a:t>
            </a:r>
            <a:r>
              <a:rPr lang="en-US" sz="2000" dirty="0">
                <a:solidFill>
                  <a:srgbClr val="333B46"/>
                </a:solidFill>
                <a:latin typeface="Arial" panose="020B0604020202020204" pitchFamily="34" charset="0"/>
                <a:cs typeface="Arial" panose="020B0604020202020204" pitchFamily="34" charset="0"/>
              </a:rPr>
              <a:t>Designed to provide opportunities for MBEs and WBEs to be the exclusive bidders on City non-construction contracts</a:t>
            </a:r>
          </a:p>
          <a:p>
            <a:pPr marL="285750" indent="-285750">
              <a:lnSpc>
                <a:spcPct val="150000"/>
              </a:lnSpc>
              <a:buFont typeface="Wingdings" panose="05000000000000000000" pitchFamily="2" charset="2"/>
              <a:buChar char="§"/>
            </a:pPr>
            <a:r>
              <a:rPr lang="en-US" sz="2000" b="1" dirty="0">
                <a:solidFill>
                  <a:srgbClr val="333B46"/>
                </a:solidFill>
                <a:latin typeface="Arial" panose="020B0604020202020204" pitchFamily="34" charset="0"/>
                <a:cs typeface="Arial" panose="020B0604020202020204" pitchFamily="34" charset="0"/>
              </a:rPr>
              <a:t>Key Points:</a:t>
            </a:r>
          </a:p>
          <a:p>
            <a:pPr marL="742950" lvl="1" indent="-285750">
              <a:lnSpc>
                <a:spcPct val="150000"/>
              </a:lnSpc>
              <a:buFont typeface="Wingdings" panose="05000000000000000000" pitchFamily="2" charset="2"/>
              <a:buChar char="§"/>
            </a:pPr>
            <a:r>
              <a:rPr lang="en-US" sz="2000" dirty="0">
                <a:solidFill>
                  <a:srgbClr val="333B46"/>
                </a:solidFill>
                <a:latin typeface="Arial" panose="020B0604020202020204" pitchFamily="34" charset="0"/>
                <a:cs typeface="Arial" panose="020B0604020202020204" pitchFamily="34" charset="0"/>
              </a:rPr>
              <a:t>MBEs or WBEs or joint ventures consisting exclusively of MBEs, WBEs, or both are exclusive bidders</a:t>
            </a:r>
          </a:p>
          <a:p>
            <a:pPr marL="742950" lvl="1" indent="-285750">
              <a:lnSpc>
                <a:spcPct val="150000"/>
              </a:lnSpc>
              <a:buFont typeface="Wingdings" panose="05000000000000000000" pitchFamily="2" charset="2"/>
              <a:buChar char="§"/>
            </a:pPr>
            <a:r>
              <a:rPr lang="en-US" sz="2000" dirty="0">
                <a:solidFill>
                  <a:srgbClr val="333B46"/>
                </a:solidFill>
                <a:latin typeface="Arial" panose="020B0604020202020204" pitchFamily="34" charset="0"/>
                <a:cs typeface="Arial" panose="020B0604020202020204" pitchFamily="34" charset="0"/>
              </a:rPr>
              <a:t>Must be certified by the City as a MBE or WBE prior to bidding </a:t>
            </a:r>
          </a:p>
          <a:p>
            <a:pPr marL="742950" lvl="1" indent="-285750">
              <a:lnSpc>
                <a:spcPct val="150000"/>
              </a:lnSpc>
              <a:buFont typeface="Wingdings" panose="05000000000000000000" pitchFamily="2" charset="2"/>
              <a:buChar char="§"/>
            </a:pPr>
            <a:r>
              <a:rPr lang="en-US" sz="2000" dirty="0">
                <a:solidFill>
                  <a:srgbClr val="333B46"/>
                </a:solidFill>
                <a:latin typeface="Arial" panose="020B0604020202020204" pitchFamily="34" charset="0"/>
                <a:cs typeface="Arial" panose="020B0604020202020204" pitchFamily="34" charset="0"/>
              </a:rPr>
              <a:t>The prime contractor may subcontract up to 50% of the dollar value of the contract to subcontractors who are not MBEs or WBEs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13</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126911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MBE/WBE Phased Graduation Program</a:t>
            </a:r>
          </a:p>
        </p:txBody>
      </p:sp>
      <p:sp>
        <p:nvSpPr>
          <p:cNvPr id="9" name="TextBox 8">
            <a:extLst>
              <a:ext uri="{FF2B5EF4-FFF2-40B4-BE49-F238E27FC236}">
                <a16:creationId xmlns:a16="http://schemas.microsoft.com/office/drawing/2014/main" id="{375A8454-BFCC-4596-BF31-ECF818FE74B7}"/>
              </a:ext>
            </a:extLst>
          </p:cNvPr>
          <p:cNvSpPr txBox="1"/>
          <p:nvPr/>
        </p:nvSpPr>
        <p:spPr>
          <a:xfrm>
            <a:off x="4475723" y="153743"/>
            <a:ext cx="7716277" cy="6550511"/>
          </a:xfrm>
          <a:prstGeom prst="rect">
            <a:avLst/>
          </a:prstGeom>
          <a:noFill/>
        </p:spPr>
        <p:txBody>
          <a:bodyPr wrap="square" rtlCol="0">
            <a:spAutoFit/>
          </a:bodyPr>
          <a:lstStyle/>
          <a:p>
            <a:pPr marL="285750" indent="-285750" algn="just">
              <a:buFont typeface="Wingdings" panose="05000000000000000000" pitchFamily="2" charset="2"/>
              <a:buChar char="§"/>
            </a:pPr>
            <a:r>
              <a:rPr lang="en-US" b="1" dirty="0">
                <a:latin typeface="Arial" panose="020B0604020202020204" pitchFamily="34" charset="0"/>
                <a:cs typeface="Arial" panose="020B0604020202020204" pitchFamily="34" charset="0"/>
              </a:rPr>
              <a:t>Program Goals:</a:t>
            </a:r>
            <a:r>
              <a:rPr lang="en-US" dirty="0">
                <a:latin typeface="Arial" panose="020B0604020202020204" pitchFamily="34" charset="0"/>
                <a:cs typeface="Arial" panose="020B0604020202020204" pitchFamily="34" charset="0"/>
              </a:rPr>
              <a:t> Designed to maximize diversity in the City’s contracting by making established businesses eligible for continued participation in the City’s MBE/WBE Construction and Non-Construction Programs for at least three additional years </a:t>
            </a:r>
          </a:p>
          <a:p>
            <a:pPr marL="285750" indent="-285750">
              <a:lnSpc>
                <a:spcPct val="150000"/>
              </a:lnSpc>
              <a:buFont typeface="Wingdings" panose="05000000000000000000" pitchFamily="2" charset="2"/>
              <a:buChar char="§"/>
            </a:pPr>
            <a:r>
              <a:rPr lang="en-US" b="1" dirty="0">
                <a:latin typeface="Arial" panose="020B0604020202020204" pitchFamily="34" charset="0"/>
                <a:cs typeface="Arial" panose="020B0604020202020204" pitchFamily="34" charset="0"/>
              </a:rPr>
              <a:t>Key Points</a:t>
            </a:r>
            <a:r>
              <a:rPr lang="en-US" dirty="0">
                <a:latin typeface="Arial" panose="020B0604020202020204" pitchFamily="34" charset="0"/>
                <a:cs typeface="Arial" panose="020B0604020202020204" pitchFamily="34" charset="0"/>
              </a:rPr>
              <a:t>:</a:t>
            </a:r>
          </a:p>
          <a:p>
            <a:pPr marL="742950" lvl="1" indent="-285750">
              <a:lnSpc>
                <a:spcPct val="150000"/>
              </a:lnSpc>
              <a:buFont typeface="Wingdings" panose="05000000000000000000" pitchFamily="2" charset="2"/>
              <a:buChar char="§"/>
            </a:pPr>
            <a:r>
              <a:rPr lang="en-US" dirty="0">
                <a:latin typeface="Arial" panose="020B0604020202020204" pitchFamily="34" charset="0"/>
                <a:cs typeface="Arial" panose="020B0604020202020204" pitchFamily="34" charset="0"/>
              </a:rPr>
              <a:t>Applies when a firm has exceeded the gross receipts/employee size limits for a certification or its owners’ PNW exceed the PNW limits for certification, making the firm no longer eligible for certification as an MBE or WBE</a:t>
            </a:r>
          </a:p>
          <a:p>
            <a:pPr marL="742950" lvl="1" indent="-285750">
              <a:lnSpc>
                <a:spcPct val="150000"/>
              </a:lnSpc>
              <a:buFont typeface="Wingdings" panose="05000000000000000000" pitchFamily="2" charset="2"/>
              <a:buChar char="§"/>
            </a:pPr>
            <a:r>
              <a:rPr lang="en-US" dirty="0">
                <a:latin typeface="Arial" panose="020B0604020202020204" pitchFamily="34" charset="0"/>
                <a:cs typeface="Arial" panose="020B0604020202020204" pitchFamily="34" charset="0"/>
              </a:rPr>
              <a:t>The firm will be considered a “participating established business” for a period of three years</a:t>
            </a:r>
          </a:p>
          <a:p>
            <a:pPr marL="1200150" lvl="2" indent="-285750">
              <a:lnSpc>
                <a:spcPct val="150000"/>
              </a:lnSpc>
              <a:buFont typeface="Wingdings" panose="05000000000000000000" pitchFamily="2" charset="2"/>
              <a:buChar char="§"/>
            </a:pPr>
            <a:r>
              <a:rPr lang="en-US" dirty="0">
                <a:latin typeface="Arial" panose="020B0604020202020204" pitchFamily="34" charset="0"/>
                <a:cs typeface="Arial" panose="020B0604020202020204" pitchFamily="34" charset="0"/>
              </a:rPr>
              <a:t>75% credit for participation in new City contracts during the first year (i.e., for each dollar ($1.00) paid to such firms, the prime contractor will be credited for seventy-five cents ($0.75) of participation)</a:t>
            </a:r>
          </a:p>
          <a:p>
            <a:pPr marL="1200150" lvl="2" indent="-285750">
              <a:lnSpc>
                <a:spcPct val="150000"/>
              </a:lnSpc>
              <a:buFont typeface="Wingdings" panose="05000000000000000000" pitchFamily="2" charset="2"/>
              <a:buChar char="§"/>
            </a:pPr>
            <a:r>
              <a:rPr lang="en-US" dirty="0">
                <a:latin typeface="Arial" panose="020B0604020202020204" pitchFamily="34" charset="0"/>
                <a:cs typeface="Arial" panose="020B0604020202020204" pitchFamily="34" charset="0"/>
              </a:rPr>
              <a:t>50% credit during the second year, and </a:t>
            </a:r>
          </a:p>
          <a:p>
            <a:pPr marL="1200150" lvl="2" indent="-285750">
              <a:lnSpc>
                <a:spcPct val="150000"/>
              </a:lnSpc>
              <a:buFont typeface="Wingdings" panose="05000000000000000000" pitchFamily="2" charset="2"/>
              <a:buChar char="§"/>
            </a:pPr>
            <a:r>
              <a:rPr lang="en-US" dirty="0">
                <a:latin typeface="Arial" panose="020B0604020202020204" pitchFamily="34" charset="0"/>
                <a:cs typeface="Arial" panose="020B0604020202020204" pitchFamily="34" charset="0"/>
              </a:rPr>
              <a:t>25% credit during the third year if starting a new contract </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14</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
        <p:nvSpPr>
          <p:cNvPr id="5" name="TextBox 4">
            <a:extLst>
              <a:ext uri="{FF2B5EF4-FFF2-40B4-BE49-F238E27FC236}">
                <a16:creationId xmlns:a16="http://schemas.microsoft.com/office/drawing/2014/main" id="{90411CCB-9028-48EE-9BF7-9EA96AD86731}"/>
              </a:ext>
            </a:extLst>
          </p:cNvPr>
          <p:cNvSpPr txBox="1"/>
          <p:nvPr/>
        </p:nvSpPr>
        <p:spPr>
          <a:xfrm>
            <a:off x="436600" y="5264331"/>
            <a:ext cx="4115013" cy="1015663"/>
          </a:xfrm>
          <a:prstGeom prst="rect">
            <a:avLst/>
          </a:prstGeom>
          <a:noFill/>
        </p:spPr>
        <p:txBody>
          <a:bodyPr wrap="square" rtlCol="0">
            <a:spAutoFit/>
          </a:bodyPr>
          <a:lstStyle/>
          <a:p>
            <a:r>
              <a:rPr lang="en-US" sz="3000" b="1" dirty="0">
                <a:solidFill>
                  <a:schemeClr val="bg1"/>
                </a:solidFill>
                <a:latin typeface="Big Shoulders Display" pitchFamily="2" charset="0"/>
              </a:rPr>
              <a:t>Municipal Code: 2-92-470 and  2-92-725</a:t>
            </a:r>
          </a:p>
        </p:txBody>
      </p:sp>
    </p:spTree>
    <p:extLst>
      <p:ext uri="{BB962C8B-B14F-4D97-AF65-F5344CB8AC3E}">
        <p14:creationId xmlns:p14="http://schemas.microsoft.com/office/powerpoint/2010/main" val="3152047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Bid </a:t>
            </a:r>
            <a:br>
              <a:rPr lang="en-US" dirty="0">
                <a:solidFill>
                  <a:schemeClr val="bg1"/>
                </a:solidFill>
                <a:latin typeface="Big Shoulders Display Black" pitchFamily="2" charset="0"/>
              </a:rPr>
            </a:br>
            <a:r>
              <a:rPr lang="en-US" dirty="0">
                <a:solidFill>
                  <a:schemeClr val="bg1"/>
                </a:solidFill>
                <a:latin typeface="Big Shoulders Display Black" pitchFamily="2" charset="0"/>
              </a:rPr>
              <a:t>Incentives</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15</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4196750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Bid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Incentives</a:t>
            </a:r>
          </a:p>
        </p:txBody>
      </p:sp>
      <p:sp>
        <p:nvSpPr>
          <p:cNvPr id="9" name="TextBox 8">
            <a:extLst>
              <a:ext uri="{FF2B5EF4-FFF2-40B4-BE49-F238E27FC236}">
                <a16:creationId xmlns:a16="http://schemas.microsoft.com/office/drawing/2014/main" id="{375A8454-BFCC-4596-BF31-ECF818FE74B7}"/>
              </a:ext>
            </a:extLst>
          </p:cNvPr>
          <p:cNvSpPr txBox="1"/>
          <p:nvPr/>
        </p:nvSpPr>
        <p:spPr>
          <a:xfrm>
            <a:off x="0" y="305654"/>
            <a:ext cx="8206831" cy="6689011"/>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Construction Only </a:t>
            </a:r>
          </a:p>
          <a:p>
            <a:pPr marL="742950" lvl="1" indent="-285750">
              <a:lnSpc>
                <a:spcPct val="150000"/>
              </a:lnSpc>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Apprentice Utilization </a:t>
            </a:r>
          </a:p>
          <a:p>
            <a:pPr marL="742950" lvl="1" indent="-285750">
              <a:lnSpc>
                <a:spcPct val="150000"/>
              </a:lnSpc>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Equal Employment Opportunity </a:t>
            </a:r>
          </a:p>
          <a:p>
            <a:pPr marL="742950" lvl="1" indent="-285750">
              <a:lnSpc>
                <a:spcPct val="150000"/>
              </a:lnSpc>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Returning Resident Apprentice Utilization </a:t>
            </a:r>
          </a:p>
          <a:p>
            <a:pPr marL="742950" lvl="1" indent="-285750">
              <a:lnSpc>
                <a:spcPct val="150000"/>
              </a:lnSpc>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Project Area Subcontractors </a:t>
            </a:r>
          </a:p>
          <a:p>
            <a:pPr marL="742950" lvl="1" indent="-285750">
              <a:lnSpc>
                <a:spcPct val="150000"/>
              </a:lnSpc>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Veteran-owned Subcontractor Utilization </a:t>
            </a:r>
          </a:p>
          <a:p>
            <a:pPr marL="285750" indent="-285750">
              <a:lnSpc>
                <a:spcPct val="150000"/>
              </a:lnSpc>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Non-Construction Only </a:t>
            </a:r>
          </a:p>
          <a:p>
            <a:pPr marL="742950" lvl="1" indent="-285750">
              <a:lnSpc>
                <a:spcPct val="150000"/>
              </a:lnSpc>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City-Based Manufacturers </a:t>
            </a:r>
          </a:p>
          <a:p>
            <a:pPr marL="285750" indent="-285750">
              <a:lnSpc>
                <a:spcPct val="150000"/>
              </a:lnSpc>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Both Construction and Non-Construction</a:t>
            </a:r>
          </a:p>
          <a:p>
            <a:pPr marL="742950" lvl="1" indent="-285750">
              <a:lnSpc>
                <a:spcPct val="150000"/>
              </a:lnSpc>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Mentor/Protégé </a:t>
            </a:r>
          </a:p>
          <a:p>
            <a:pPr marL="742950" lvl="1" indent="-285750">
              <a:lnSpc>
                <a:spcPct val="150000"/>
              </a:lnSpc>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Alternatively Powered Vehicles </a:t>
            </a:r>
          </a:p>
          <a:p>
            <a:pPr marL="742950" lvl="1" indent="-285750">
              <a:lnSpc>
                <a:spcPct val="150000"/>
              </a:lnSpc>
              <a:buFont typeface="Wingdings" panose="05000000000000000000" pitchFamily="2" charset="2"/>
              <a:buChar char="§"/>
            </a:pPr>
            <a:r>
              <a:rPr lang="en-US" sz="1700" dirty="0">
                <a:solidFill>
                  <a:srgbClr val="333B46"/>
                </a:solidFill>
                <a:latin typeface="Arial" panose="020B0604020202020204" pitchFamily="34" charset="0"/>
                <a:cs typeface="Arial" panose="020B0604020202020204" pitchFamily="34" charset="0"/>
              </a:rPr>
              <a:t>Business Enterprises Owned or Operated by People with Disabilities </a:t>
            </a:r>
          </a:p>
          <a:p>
            <a:pPr marL="742950" lvl="1" indent="-285750">
              <a:lnSpc>
                <a:spcPct val="150000"/>
              </a:lnSpc>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City-Based Businesses</a:t>
            </a:r>
          </a:p>
          <a:p>
            <a:pPr marL="742950" lvl="1" indent="-285750">
              <a:lnSpc>
                <a:spcPct val="150000"/>
              </a:lnSpc>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Incentive to Encourage Utilization of MBE/WBEs</a:t>
            </a:r>
          </a:p>
          <a:p>
            <a:pPr marL="742950" lvl="1" indent="-285750">
              <a:lnSpc>
                <a:spcPct val="150000"/>
              </a:lnSpc>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Veteran-owned and Small Businesses JV +VBE</a:t>
            </a:r>
          </a:p>
          <a:p>
            <a:pPr marL="742950" lvl="1" indent="-285750">
              <a:lnSpc>
                <a:spcPct val="150000"/>
              </a:lnSpc>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Diverse Work Force and Management </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16</a:t>
            </a:fld>
            <a:endParaRPr lang="en-US" dirty="0"/>
          </a:p>
        </p:txBody>
      </p:sp>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10"/>
            <a:ext cx="1989148" cy="261635"/>
          </a:xfrm>
          <a:prstGeom prst="rect">
            <a:avLst/>
          </a:prstGeom>
        </p:spPr>
      </p:pic>
    </p:spTree>
    <p:extLst>
      <p:ext uri="{BB962C8B-B14F-4D97-AF65-F5344CB8AC3E}">
        <p14:creationId xmlns:p14="http://schemas.microsoft.com/office/powerpoint/2010/main" val="2422659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How Incentives Work</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17</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2760506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How Incentives Work</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1032793"/>
            <a:ext cx="6934698" cy="5563831"/>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Applicable incentives will be listed in the bid package</a:t>
            </a:r>
          </a:p>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Bidders will be required to submit an affidavit and all requested documentation in order to be considered for the incentive </a:t>
            </a:r>
          </a:p>
          <a:p>
            <a:pPr marL="742950" lvl="1"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The incentive will not be applied if you fail to submit any requested documentation</a:t>
            </a:r>
          </a:p>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If eligible, your bid will be reduced in the amount of the incentive(s) for evaluation purposes only </a:t>
            </a: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18</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146610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3927423"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161037" y="1593668"/>
            <a:ext cx="3605347" cy="3670663"/>
          </a:xfrm>
        </p:spPr>
        <p:txBody>
          <a:bodyPr anchor="ctr">
            <a:noAutofit/>
          </a:bodyPr>
          <a:lstStyle/>
          <a:p>
            <a:r>
              <a:rPr lang="en-US" sz="4400" dirty="0">
                <a:solidFill>
                  <a:schemeClr val="bg1"/>
                </a:solidFill>
                <a:latin typeface="Big Shoulders Display Black" pitchFamily="2" charset="0"/>
              </a:rPr>
              <a:t>How Incentives Work</a:t>
            </a:r>
          </a:p>
        </p:txBody>
      </p:sp>
      <p:sp>
        <p:nvSpPr>
          <p:cNvPr id="9" name="TextBox 8">
            <a:extLst>
              <a:ext uri="{FF2B5EF4-FFF2-40B4-BE49-F238E27FC236}">
                <a16:creationId xmlns:a16="http://schemas.microsoft.com/office/drawing/2014/main" id="{375A8454-BFCC-4596-BF31-ECF818FE74B7}"/>
              </a:ext>
            </a:extLst>
          </p:cNvPr>
          <p:cNvSpPr txBox="1"/>
          <p:nvPr/>
        </p:nvSpPr>
        <p:spPr>
          <a:xfrm>
            <a:off x="3927423" y="0"/>
            <a:ext cx="7155398" cy="496996"/>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Some incentives cannot be combined </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19</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graphicFrame>
        <p:nvGraphicFramePr>
          <p:cNvPr id="5" name="Table 5">
            <a:extLst>
              <a:ext uri="{FF2B5EF4-FFF2-40B4-BE49-F238E27FC236}">
                <a16:creationId xmlns:a16="http://schemas.microsoft.com/office/drawing/2014/main" id="{CCC39993-FE73-4A09-AE42-8527E5C2E929}"/>
              </a:ext>
            </a:extLst>
          </p:cNvPr>
          <p:cNvGraphicFramePr>
            <a:graphicFrameLocks noGrp="1"/>
          </p:cNvGraphicFramePr>
          <p:nvPr>
            <p:extLst>
              <p:ext uri="{D42A27DB-BD31-4B8C-83A1-F6EECF244321}">
                <p14:modId xmlns:p14="http://schemas.microsoft.com/office/powerpoint/2010/main" val="2686480708"/>
              </p:ext>
            </p:extLst>
          </p:nvPr>
        </p:nvGraphicFramePr>
        <p:xfrm>
          <a:off x="4019837" y="558227"/>
          <a:ext cx="8011125" cy="6154871"/>
        </p:xfrm>
        <a:graphic>
          <a:graphicData uri="http://schemas.openxmlformats.org/drawingml/2006/table">
            <a:tbl>
              <a:tblPr firstRow="1" bandRow="1">
                <a:tableStyleId>{5C22544A-7EE6-4342-B048-85BDC9FD1C3A}</a:tableStyleId>
              </a:tblPr>
              <a:tblGrid>
                <a:gridCol w="3426234">
                  <a:extLst>
                    <a:ext uri="{9D8B030D-6E8A-4147-A177-3AD203B41FA5}">
                      <a16:colId xmlns:a16="http://schemas.microsoft.com/office/drawing/2014/main" val="3055207020"/>
                    </a:ext>
                  </a:extLst>
                </a:gridCol>
                <a:gridCol w="4584891">
                  <a:extLst>
                    <a:ext uri="{9D8B030D-6E8A-4147-A177-3AD203B41FA5}">
                      <a16:colId xmlns:a16="http://schemas.microsoft.com/office/drawing/2014/main" val="3859504678"/>
                    </a:ext>
                  </a:extLst>
                </a:gridCol>
              </a:tblGrid>
              <a:tr h="345364">
                <a:tc>
                  <a:txBody>
                    <a:bodyPr/>
                    <a:lstStyle/>
                    <a:p>
                      <a:r>
                        <a:rPr lang="en-US" dirty="0"/>
                        <a:t>Bid Incentive</a:t>
                      </a:r>
                    </a:p>
                  </a:txBody>
                  <a:tcPr/>
                </a:tc>
                <a:tc>
                  <a:txBody>
                    <a:bodyPr/>
                    <a:lstStyle/>
                    <a:p>
                      <a:r>
                        <a:rPr lang="en-US" dirty="0"/>
                        <a:t>Incompatible Incentives</a:t>
                      </a:r>
                    </a:p>
                  </a:txBody>
                  <a:tcPr/>
                </a:tc>
                <a:extLst>
                  <a:ext uri="{0D108BD9-81ED-4DB2-BD59-A6C34878D82A}">
                    <a16:rowId xmlns:a16="http://schemas.microsoft.com/office/drawing/2014/main" val="2509152341"/>
                  </a:ext>
                </a:extLst>
              </a:tr>
              <a:tr h="777068">
                <a:tc>
                  <a:txBody>
                    <a:bodyPr/>
                    <a:lstStyle/>
                    <a:p>
                      <a:r>
                        <a:rPr lang="en-US" sz="1600" dirty="0"/>
                        <a:t>City-Based Bid Incentive (4%)</a:t>
                      </a:r>
                    </a:p>
                  </a:txBody>
                  <a:tcPr/>
                </a:tc>
                <a:tc>
                  <a:txBody>
                    <a:bodyPr/>
                    <a:lstStyle/>
                    <a:p>
                      <a:r>
                        <a:rPr lang="en-US" sz="1600" dirty="0"/>
                        <a:t>Cannot be used with the 6% or 8%  City-Based Bid Incentives or the City-Based Manufacturer Utilization Incentive </a:t>
                      </a:r>
                    </a:p>
                  </a:txBody>
                  <a:tcPr/>
                </a:tc>
                <a:extLst>
                  <a:ext uri="{0D108BD9-81ED-4DB2-BD59-A6C34878D82A}">
                    <a16:rowId xmlns:a16="http://schemas.microsoft.com/office/drawing/2014/main" val="2503609221"/>
                  </a:ext>
                </a:extLst>
              </a:tr>
              <a:tr h="7770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City-Based Bid Incentive (6%)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Cannot be used with the 4% or 8%  City-Based Bid Incentives or the City-Based Manufacturer Utilization Incentive </a:t>
                      </a:r>
                    </a:p>
                  </a:txBody>
                  <a:tcPr/>
                </a:tc>
                <a:extLst>
                  <a:ext uri="{0D108BD9-81ED-4DB2-BD59-A6C34878D82A}">
                    <a16:rowId xmlns:a16="http://schemas.microsoft.com/office/drawing/2014/main" val="590773434"/>
                  </a:ext>
                </a:extLst>
              </a:tr>
              <a:tr h="7770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City-Based Bid Incentive (8%)</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Cannot be used with the 4% or 6%  City-Based Bid Incentives or the City-Based Manufacturer Utilization Incentive </a:t>
                      </a:r>
                    </a:p>
                  </a:txBody>
                  <a:tcPr/>
                </a:tc>
                <a:extLst>
                  <a:ext uri="{0D108BD9-81ED-4DB2-BD59-A6C34878D82A}">
                    <a16:rowId xmlns:a16="http://schemas.microsoft.com/office/drawing/2014/main" val="1233187513"/>
                  </a:ext>
                </a:extLst>
              </a:tr>
              <a:tr h="1007311">
                <a:tc>
                  <a:txBody>
                    <a:bodyPr/>
                    <a:lstStyle/>
                    <a:p>
                      <a:r>
                        <a:rPr lang="en-US" sz="1600" dirty="0"/>
                        <a:t>City-Based Manufacturer Utilization Bid Incentive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Cannot be used with the 4%, 6%, or 8% City-Based Bid Incentives or the Project Area Subcontractor Utilization Incentive or the Veteran-owned Subcontractor Utilization Incentive</a:t>
                      </a:r>
                    </a:p>
                  </a:txBody>
                  <a:tcPr/>
                </a:tc>
                <a:extLst>
                  <a:ext uri="{0D108BD9-81ED-4DB2-BD59-A6C34878D82A}">
                    <a16:rowId xmlns:a16="http://schemas.microsoft.com/office/drawing/2014/main" val="2321093905"/>
                  </a:ext>
                </a:extLst>
              </a:tr>
              <a:tr h="546826">
                <a:tc>
                  <a:txBody>
                    <a:bodyPr/>
                    <a:lstStyle/>
                    <a:p>
                      <a:r>
                        <a:rPr lang="en-US" sz="1600" dirty="0"/>
                        <a:t>Project Area Subcontractor Utilization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Cannot be used with the City-Based Manufacturer Utilization Incentive</a:t>
                      </a:r>
                    </a:p>
                  </a:txBody>
                  <a:tcPr/>
                </a:tc>
                <a:extLst>
                  <a:ext uri="{0D108BD9-81ED-4DB2-BD59-A6C34878D82A}">
                    <a16:rowId xmlns:a16="http://schemas.microsoft.com/office/drawing/2014/main" val="565586638"/>
                  </a:ext>
                </a:extLst>
              </a:tr>
              <a:tr h="546826">
                <a:tc>
                  <a:txBody>
                    <a:bodyPr/>
                    <a:lstStyle/>
                    <a:p>
                      <a:r>
                        <a:rPr lang="en-US" sz="1600" dirty="0"/>
                        <a:t>SBE/Veteran JV/Veteran-Owned Small Local Business Bid Incentive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Cannot be used with the Veteran-Owned Subcontractor Utilization Bid Incentive</a:t>
                      </a:r>
                    </a:p>
                  </a:txBody>
                  <a:tcPr/>
                </a:tc>
                <a:extLst>
                  <a:ext uri="{0D108BD9-81ED-4DB2-BD59-A6C34878D82A}">
                    <a16:rowId xmlns:a16="http://schemas.microsoft.com/office/drawing/2014/main" val="2560583581"/>
                  </a:ext>
                </a:extLst>
              </a:tr>
              <a:tr h="1095191">
                <a:tc>
                  <a:txBody>
                    <a:bodyPr/>
                    <a:lstStyle/>
                    <a:p>
                      <a:r>
                        <a:rPr lang="en-US" sz="1600" dirty="0"/>
                        <a:t>Veteran-Owned Subcontractor Utilization Bid Incentive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Cannot be used with the City-Based Manufacturer Utilization Incentive or the SBE/Veteran JV/Veteran-Owned Small Local Business Bid Incentive </a:t>
                      </a:r>
                    </a:p>
                    <a:p>
                      <a:endParaRPr lang="en-US" sz="1600" dirty="0"/>
                    </a:p>
                  </a:txBody>
                  <a:tcPr/>
                </a:tc>
                <a:extLst>
                  <a:ext uri="{0D108BD9-81ED-4DB2-BD59-A6C34878D82A}">
                    <a16:rowId xmlns:a16="http://schemas.microsoft.com/office/drawing/2014/main" val="887744160"/>
                  </a:ext>
                </a:extLst>
              </a:tr>
            </a:tbl>
          </a:graphicData>
        </a:graphic>
      </p:graphicFrame>
    </p:spTree>
    <p:extLst>
      <p:ext uri="{BB962C8B-B14F-4D97-AF65-F5344CB8AC3E}">
        <p14:creationId xmlns:p14="http://schemas.microsoft.com/office/powerpoint/2010/main" val="1748445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1148576" y="40257"/>
            <a:ext cx="11043424" cy="6817743"/>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178499" y="1162348"/>
            <a:ext cx="3605347" cy="3670663"/>
          </a:xfrm>
        </p:spPr>
        <p:txBody>
          <a:bodyPr anchor="ctr">
            <a:normAutofit/>
          </a:bodyPr>
          <a:lstStyle/>
          <a:p>
            <a:r>
              <a:rPr lang="en-US" sz="6600" dirty="0">
                <a:solidFill>
                  <a:schemeClr val="bg1"/>
                </a:solidFill>
                <a:latin typeface="Big Shoulders Display Black" pitchFamily="2" charset="0"/>
              </a:rPr>
              <a:t>Welcome</a:t>
            </a:r>
          </a:p>
        </p:txBody>
      </p:sp>
      <p:sp>
        <p:nvSpPr>
          <p:cNvPr id="9" name="TextBox 8">
            <a:extLst>
              <a:ext uri="{FF2B5EF4-FFF2-40B4-BE49-F238E27FC236}">
                <a16:creationId xmlns:a16="http://schemas.microsoft.com/office/drawing/2014/main" id="{375A8454-BFCC-4596-BF31-ECF818FE74B7}"/>
              </a:ext>
            </a:extLst>
          </p:cNvPr>
          <p:cNvSpPr txBox="1"/>
          <p:nvPr/>
        </p:nvSpPr>
        <p:spPr>
          <a:xfrm>
            <a:off x="1442684" y="764449"/>
            <a:ext cx="6489592" cy="5598136"/>
          </a:xfrm>
          <a:prstGeom prst="rect">
            <a:avLst/>
          </a:prstGeom>
          <a:noFill/>
        </p:spPr>
        <p:txBody>
          <a:bodyPr wrap="square" rtlCol="0">
            <a:spAutoFit/>
          </a:bodyPr>
          <a:lstStyle/>
          <a:p>
            <a:pPr>
              <a:lnSpc>
                <a:spcPct val="150000"/>
              </a:lnSpc>
            </a:pPr>
            <a:r>
              <a:rPr lang="en-US" sz="1200" dirty="0">
                <a:solidFill>
                  <a:schemeClr val="bg1"/>
                </a:solidFill>
                <a:latin typeface="Arial" panose="020B0604020202020204" pitchFamily="34" charset="0"/>
                <a:cs typeface="Arial" panose="020B0604020202020204" pitchFamily="34" charset="0"/>
              </a:rPr>
              <a:t>The Department of Procurement Services is committed to Communications and Outreach, which is key to keeping citizens informed of bid opportunities, new programs, and innovations. </a:t>
            </a:r>
          </a:p>
          <a:p>
            <a:pPr>
              <a:lnSpc>
                <a:spcPct val="150000"/>
              </a:lnSpc>
            </a:pPr>
            <a:endParaRPr lang="en-US" sz="1200" dirty="0">
              <a:solidFill>
                <a:schemeClr val="bg1"/>
              </a:solidFill>
              <a:latin typeface="Arial" panose="020B0604020202020204" pitchFamily="34" charset="0"/>
              <a:cs typeface="Arial" panose="020B0604020202020204" pitchFamily="34" charset="0"/>
            </a:endParaRPr>
          </a:p>
          <a:p>
            <a:pPr>
              <a:lnSpc>
                <a:spcPct val="150000"/>
              </a:lnSpc>
            </a:pPr>
            <a:r>
              <a:rPr lang="en-US" sz="1200" dirty="0">
                <a:solidFill>
                  <a:schemeClr val="bg1"/>
                </a:solidFill>
                <a:latin typeface="Arial" panose="020B0604020202020204" pitchFamily="34" charset="0"/>
                <a:cs typeface="Arial" panose="020B0604020202020204" pitchFamily="34" charset="0"/>
              </a:rPr>
              <a:t>Also ensure that you download a copy of our </a:t>
            </a:r>
            <a:r>
              <a:rPr lang="en-US" sz="1200" b="1" dirty="0">
                <a:solidFill>
                  <a:srgbClr val="FFC000"/>
                </a:solidFill>
                <a:latin typeface="Arial" panose="020B0604020202020204" pitchFamily="34" charset="0"/>
                <a:cs typeface="Arial" panose="020B0604020202020204" pitchFamily="34" charset="0"/>
              </a:rPr>
              <a:t>most recent Consolidated Buying Plan</a:t>
            </a:r>
            <a:r>
              <a:rPr lang="en-US" sz="1200" dirty="0">
                <a:solidFill>
                  <a:schemeClr val="bg1"/>
                </a:solidFill>
                <a:latin typeface="Arial" panose="020B0604020202020204" pitchFamily="34" charset="0"/>
                <a:cs typeface="Arial" panose="020B0604020202020204" pitchFamily="34" charset="0"/>
              </a:rPr>
              <a:t>. This is a 15-month forecast including hundreds of upcoming opportunities for 12 city agencies. To download go to: </a:t>
            </a:r>
            <a:r>
              <a:rPr lang="en-US" sz="1200" b="1" dirty="0" err="1">
                <a:solidFill>
                  <a:srgbClr val="FFC000"/>
                </a:solidFill>
                <a:latin typeface="Arial" panose="020B0604020202020204" pitchFamily="34" charset="0"/>
                <a:cs typeface="Arial" panose="020B0604020202020204" pitchFamily="34" charset="0"/>
              </a:rPr>
              <a:t>www.chicago.gov</a:t>
            </a:r>
            <a:r>
              <a:rPr lang="en-US" sz="1200" b="1" dirty="0">
                <a:solidFill>
                  <a:srgbClr val="FFC000"/>
                </a:solidFill>
                <a:latin typeface="Arial" panose="020B0604020202020204" pitchFamily="34" charset="0"/>
                <a:cs typeface="Arial" panose="020B0604020202020204" pitchFamily="34" charset="0"/>
              </a:rPr>
              <a:t>/</a:t>
            </a:r>
            <a:r>
              <a:rPr lang="en-US" sz="1200" b="1" dirty="0" err="1">
                <a:solidFill>
                  <a:srgbClr val="FFC000"/>
                </a:solidFill>
                <a:latin typeface="Arial" panose="020B0604020202020204" pitchFamily="34" charset="0"/>
                <a:cs typeface="Arial" panose="020B0604020202020204" pitchFamily="34" charset="0"/>
              </a:rPr>
              <a:t>dps</a:t>
            </a:r>
            <a:r>
              <a:rPr lang="en-US" sz="1200" b="1" dirty="0">
                <a:solidFill>
                  <a:srgbClr val="FFC000"/>
                </a:solidFill>
                <a:latin typeface="Arial" panose="020B0604020202020204" pitchFamily="34" charset="0"/>
                <a:cs typeface="Arial" panose="020B0604020202020204" pitchFamily="34" charset="0"/>
              </a:rPr>
              <a:t> </a:t>
            </a:r>
          </a:p>
          <a:p>
            <a:pPr marL="285750" indent="-285750">
              <a:lnSpc>
                <a:spcPct val="150000"/>
              </a:lnSpc>
              <a:buFont typeface="Wingdings" panose="05000000000000000000" pitchFamily="2" charset="2"/>
              <a:buChar char="§"/>
            </a:pPr>
            <a:endParaRPr lang="en-US" sz="1200" dirty="0">
              <a:solidFill>
                <a:schemeClr val="bg1"/>
              </a:solidFill>
              <a:latin typeface="Arial" panose="020B0604020202020204" pitchFamily="34" charset="0"/>
              <a:cs typeface="Arial" panose="020B0604020202020204" pitchFamily="34" charset="0"/>
            </a:endParaRPr>
          </a:p>
          <a:p>
            <a:pPr>
              <a:lnSpc>
                <a:spcPct val="150000"/>
              </a:lnSpc>
            </a:pPr>
            <a:r>
              <a:rPr lang="en-US" sz="1200" dirty="0">
                <a:solidFill>
                  <a:schemeClr val="bg1"/>
                </a:solidFill>
                <a:latin typeface="Arial" panose="020B0604020202020204" pitchFamily="34" charset="0"/>
                <a:cs typeface="Arial" panose="020B0604020202020204" pitchFamily="34" charset="0"/>
              </a:rPr>
              <a:t>We encourage you to follow on our website </a:t>
            </a:r>
            <a:r>
              <a:rPr lang="en-US" sz="1200" dirty="0" err="1">
                <a:solidFill>
                  <a:schemeClr val="bg1"/>
                </a:solidFill>
                <a:latin typeface="Arial" panose="020B0604020202020204" pitchFamily="34" charset="0"/>
                <a:cs typeface="Arial" panose="020B0604020202020204" pitchFamily="34" charset="0"/>
              </a:rPr>
              <a:t>www.chicago.gov</a:t>
            </a:r>
            <a:r>
              <a:rPr lang="en-US" sz="1200" dirty="0">
                <a:solidFill>
                  <a:schemeClr val="bg1"/>
                </a:solidFill>
                <a:latin typeface="Arial" panose="020B0604020202020204" pitchFamily="34" charset="0"/>
                <a:cs typeface="Arial" panose="020B0604020202020204" pitchFamily="34" charset="0"/>
              </a:rPr>
              <a:t>/</a:t>
            </a:r>
            <a:r>
              <a:rPr lang="en-US" sz="1200" dirty="0" err="1">
                <a:solidFill>
                  <a:schemeClr val="bg1"/>
                </a:solidFill>
                <a:latin typeface="Arial" panose="020B0604020202020204" pitchFamily="34" charset="0"/>
                <a:cs typeface="Arial" panose="020B0604020202020204" pitchFamily="34" charset="0"/>
              </a:rPr>
              <a:t>dps</a:t>
            </a:r>
            <a:r>
              <a:rPr lang="en-US" sz="1200" dirty="0">
                <a:solidFill>
                  <a:schemeClr val="bg1"/>
                </a:solidFill>
                <a:latin typeface="Arial" panose="020B0604020202020204" pitchFamily="34" charset="0"/>
                <a:cs typeface="Arial" panose="020B0604020202020204" pitchFamily="34" charset="0"/>
              </a:rPr>
              <a:t> for the latest news, updates, and our calendar of events. Go online </a:t>
            </a:r>
            <a:r>
              <a:rPr lang="en-US" sz="1200" dirty="0" err="1">
                <a:solidFill>
                  <a:schemeClr val="bg1"/>
                </a:solidFill>
                <a:latin typeface="Arial" panose="020B0604020202020204" pitchFamily="34" charset="0"/>
                <a:cs typeface="Arial" panose="020B0604020202020204" pitchFamily="34" charset="0"/>
              </a:rPr>
              <a:t>www.chicago.gov</a:t>
            </a:r>
            <a:r>
              <a:rPr lang="en-US" sz="1200" dirty="0">
                <a:solidFill>
                  <a:schemeClr val="bg1"/>
                </a:solidFill>
                <a:latin typeface="Arial" panose="020B0604020202020204" pitchFamily="34" charset="0"/>
                <a:cs typeface="Arial" panose="020B0604020202020204" pitchFamily="34" charset="0"/>
              </a:rPr>
              <a:t>/DPS and click on the letter icon and </a:t>
            </a:r>
            <a:r>
              <a:rPr lang="en-US" sz="1200" b="1" dirty="0">
                <a:solidFill>
                  <a:srgbClr val="FFC000"/>
                </a:solidFill>
                <a:latin typeface="Arial" panose="020B0604020202020204" pitchFamily="34" charset="0"/>
                <a:cs typeface="Arial" panose="020B0604020202020204" pitchFamily="34" charset="0"/>
              </a:rPr>
              <a:t>sign-up for our Email Newsletter: DPS Alerts </a:t>
            </a:r>
            <a:r>
              <a:rPr lang="en-US" sz="1200" dirty="0">
                <a:solidFill>
                  <a:schemeClr val="bg1"/>
                </a:solidFill>
                <a:latin typeface="Arial" panose="020B0604020202020204" pitchFamily="34" charset="0"/>
                <a:cs typeface="Arial" panose="020B0604020202020204" pitchFamily="34" charset="0"/>
              </a:rPr>
              <a:t>full of news that you can use. </a:t>
            </a:r>
          </a:p>
          <a:p>
            <a:pPr>
              <a:lnSpc>
                <a:spcPct val="150000"/>
              </a:lnSpc>
            </a:pPr>
            <a:endParaRPr lang="en-US" sz="1200" dirty="0">
              <a:solidFill>
                <a:schemeClr val="bg1"/>
              </a:solidFill>
              <a:latin typeface="Arial" panose="020B0604020202020204" pitchFamily="34" charset="0"/>
              <a:cs typeface="Arial" panose="020B0604020202020204" pitchFamily="34" charset="0"/>
            </a:endParaRPr>
          </a:p>
          <a:p>
            <a:pPr>
              <a:lnSpc>
                <a:spcPct val="150000"/>
              </a:lnSpc>
            </a:pPr>
            <a:r>
              <a:rPr lang="en-US" sz="1200" dirty="0">
                <a:solidFill>
                  <a:schemeClr val="bg1"/>
                </a:solidFill>
                <a:latin typeface="Arial" panose="020B0604020202020204" pitchFamily="34" charset="0"/>
                <a:cs typeface="Arial" panose="020B0604020202020204" pitchFamily="34" charset="0"/>
              </a:rPr>
              <a:t>Follow us on social media to stay informed:</a:t>
            </a:r>
          </a:p>
          <a:p>
            <a:pPr marL="285750" indent="-285750">
              <a:lnSpc>
                <a:spcPct val="150000"/>
              </a:lnSpc>
              <a:buFont typeface="Wingdings" panose="05000000000000000000" pitchFamily="2" charset="2"/>
              <a:buChar char="§"/>
            </a:pPr>
            <a:r>
              <a:rPr lang="en-US" sz="1200" b="1" dirty="0">
                <a:solidFill>
                  <a:srgbClr val="FFC000"/>
                </a:solidFill>
                <a:latin typeface="Arial" panose="020B0604020202020204" pitchFamily="34" charset="0"/>
                <a:cs typeface="Arial" panose="020B0604020202020204" pitchFamily="34" charset="0"/>
              </a:rPr>
              <a:t>Facebook:</a:t>
            </a:r>
            <a:r>
              <a:rPr lang="en-US" sz="1200" dirty="0">
                <a:solidFill>
                  <a:schemeClr val="bg1"/>
                </a:solidFill>
                <a:latin typeface="Arial" panose="020B0604020202020204" pitchFamily="34" charset="0"/>
                <a:cs typeface="Arial" panose="020B0604020202020204" pitchFamily="34" charset="0"/>
              </a:rPr>
              <a:t> www.facebook.com/ChicagoDPS</a:t>
            </a:r>
          </a:p>
          <a:p>
            <a:pPr marL="285750" indent="-285750">
              <a:lnSpc>
                <a:spcPct val="150000"/>
              </a:lnSpc>
              <a:buFont typeface="Wingdings" panose="05000000000000000000" pitchFamily="2" charset="2"/>
              <a:buChar char="§"/>
            </a:pPr>
            <a:r>
              <a:rPr lang="en-US" sz="1200" b="1" dirty="0">
                <a:solidFill>
                  <a:srgbClr val="FFC000"/>
                </a:solidFill>
                <a:latin typeface="Arial" panose="020B0604020202020204" pitchFamily="34" charset="0"/>
                <a:cs typeface="Arial" panose="020B0604020202020204" pitchFamily="34" charset="0"/>
              </a:rPr>
              <a:t>LinkedIn:</a:t>
            </a:r>
            <a:r>
              <a:rPr lang="en-US" sz="1200" dirty="0">
                <a:solidFill>
                  <a:schemeClr val="bg1"/>
                </a:solidFill>
                <a:latin typeface="Arial" panose="020B0604020202020204" pitchFamily="34" charset="0"/>
                <a:cs typeface="Arial" panose="020B0604020202020204" pitchFamily="34" charset="0"/>
              </a:rPr>
              <a:t> www.linkedin.com/company/chicagodps</a:t>
            </a:r>
          </a:p>
          <a:p>
            <a:pPr marL="285750" indent="-285750">
              <a:lnSpc>
                <a:spcPct val="150000"/>
              </a:lnSpc>
              <a:buFont typeface="Wingdings" panose="05000000000000000000" pitchFamily="2" charset="2"/>
              <a:buChar char="§"/>
            </a:pPr>
            <a:r>
              <a:rPr lang="en-US" sz="1200" b="1" dirty="0" err="1">
                <a:solidFill>
                  <a:srgbClr val="FFC000"/>
                </a:solidFill>
                <a:latin typeface="Arial" panose="020B0604020202020204" pitchFamily="34" charset="0"/>
                <a:cs typeface="Arial" panose="020B0604020202020204" pitchFamily="34" charset="0"/>
              </a:rPr>
              <a:t>Youtube</a:t>
            </a:r>
            <a:r>
              <a:rPr lang="en-US" sz="1200" b="1" dirty="0">
                <a:solidFill>
                  <a:srgbClr val="FFC000"/>
                </a:solidFill>
                <a:latin typeface="Arial" panose="020B0604020202020204" pitchFamily="34" charset="0"/>
                <a:cs typeface="Arial" panose="020B0604020202020204" pitchFamily="34" charset="0"/>
              </a:rPr>
              <a:t>:</a:t>
            </a:r>
            <a:r>
              <a:rPr lang="en-US" sz="1200" dirty="0">
                <a:solidFill>
                  <a:schemeClr val="bg1"/>
                </a:solidFill>
                <a:latin typeface="Arial" panose="020B0604020202020204" pitchFamily="34" charset="0"/>
                <a:cs typeface="Arial" panose="020B0604020202020204" pitchFamily="34" charset="0"/>
              </a:rPr>
              <a:t> </a:t>
            </a:r>
            <a:r>
              <a:rPr lang="en-US" sz="1200" dirty="0" err="1">
                <a:solidFill>
                  <a:schemeClr val="bg1"/>
                </a:solidFill>
                <a:latin typeface="Arial" panose="020B0604020202020204" pitchFamily="34" charset="0"/>
                <a:cs typeface="Arial" panose="020B0604020202020204" pitchFamily="34" charset="0"/>
              </a:rPr>
              <a:t>www.YouTube.com</a:t>
            </a:r>
            <a:r>
              <a:rPr lang="en-US" sz="1200" dirty="0">
                <a:solidFill>
                  <a:schemeClr val="bg1"/>
                </a:solidFill>
                <a:latin typeface="Arial" panose="020B0604020202020204" pitchFamily="34" charset="0"/>
                <a:cs typeface="Arial" panose="020B0604020202020204" pitchFamily="34" charset="0"/>
              </a:rPr>
              <a:t>/</a:t>
            </a:r>
            <a:r>
              <a:rPr lang="en-US" sz="1200" dirty="0" err="1">
                <a:solidFill>
                  <a:schemeClr val="bg1"/>
                </a:solidFill>
                <a:latin typeface="Arial" panose="020B0604020202020204" pitchFamily="34" charset="0"/>
                <a:cs typeface="Arial" panose="020B0604020202020204" pitchFamily="34" charset="0"/>
              </a:rPr>
              <a:t>ChicagoDPS</a:t>
            </a:r>
            <a:endParaRPr lang="en-US" sz="1200" dirty="0">
              <a:solidFill>
                <a:schemeClr val="bg1"/>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endParaRPr lang="en-US" sz="1200" dirty="0">
              <a:solidFill>
                <a:schemeClr val="bg1"/>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200" dirty="0">
                <a:solidFill>
                  <a:schemeClr val="bg1"/>
                </a:solidFill>
                <a:latin typeface="Arial" panose="020B0604020202020204" pitchFamily="34" charset="0"/>
                <a:cs typeface="Arial" panose="020B0604020202020204" pitchFamily="34" charset="0"/>
              </a:rPr>
              <a:t>NOTE: Legal advertisements for the City of Chicago Department of Procurement Services (DPS) appear in the Chicago Tribune. Information about DPS contracting opportunities will be available at </a:t>
            </a:r>
            <a:r>
              <a:rPr lang="en-US" sz="1200" dirty="0" err="1">
                <a:solidFill>
                  <a:schemeClr val="bg1"/>
                </a:solidFill>
                <a:latin typeface="Arial" panose="020B0604020202020204" pitchFamily="34" charset="0"/>
                <a:cs typeface="Arial" panose="020B0604020202020204" pitchFamily="34" charset="0"/>
              </a:rPr>
              <a:t>www.chicago.gov</a:t>
            </a:r>
            <a:r>
              <a:rPr lang="en-US" sz="1200" dirty="0">
                <a:solidFill>
                  <a:schemeClr val="bg1"/>
                </a:solidFill>
                <a:latin typeface="Arial" panose="020B0604020202020204" pitchFamily="34" charset="0"/>
                <a:cs typeface="Arial" panose="020B0604020202020204" pitchFamily="34" charset="0"/>
              </a:rPr>
              <a:t>/bids.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spTree>
    <p:extLst>
      <p:ext uri="{BB962C8B-B14F-4D97-AF65-F5344CB8AC3E}">
        <p14:creationId xmlns:p14="http://schemas.microsoft.com/office/powerpoint/2010/main" val="2383863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5A8454-BFCC-4596-BF31-ECF818FE74B7}"/>
              </a:ext>
            </a:extLst>
          </p:cNvPr>
          <p:cNvSpPr txBox="1"/>
          <p:nvPr/>
        </p:nvSpPr>
        <p:spPr>
          <a:xfrm>
            <a:off x="291790" y="1106079"/>
            <a:ext cx="6934698" cy="500983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You may be required to submit documentation at contract closeout or throughout performance demonstrating that you are meeting your commitments</a:t>
            </a:r>
          </a:p>
          <a:p>
            <a:pPr marL="342900" indent="-342900">
              <a:lnSpc>
                <a:spcPct val="150000"/>
              </a:lnSpc>
              <a:buFont typeface="Arial" panose="020B0604020202020204" pitchFamily="34" charset="0"/>
              <a:buChar char="•"/>
            </a:pPr>
            <a:r>
              <a:rPr lang="en-US" sz="2400" dirty="0">
                <a:solidFill>
                  <a:srgbClr val="333B46"/>
                </a:solidFill>
                <a:latin typeface="Arial" panose="020B0604020202020204" pitchFamily="34" charset="0"/>
                <a:cs typeface="Arial" panose="020B0604020202020204" pitchFamily="34" charset="0"/>
              </a:rPr>
              <a:t>Failure to meet commitments may result in fines of up to three times the amount of the incentive granted, the denial of an earned credit certification (when applicable), and a finding of non-responsibility </a:t>
            </a: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20</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Requirements After Award</a:t>
            </a:r>
          </a:p>
        </p:txBody>
      </p:sp>
    </p:spTree>
    <p:extLst>
      <p:ext uri="{BB962C8B-B14F-4D97-AF65-F5344CB8AC3E}">
        <p14:creationId xmlns:p14="http://schemas.microsoft.com/office/powerpoint/2010/main" val="1754829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988590"/>
            <a:ext cx="3605347" cy="3670663"/>
          </a:xfrm>
        </p:spPr>
        <p:txBody>
          <a:bodyPr anchor="ctr">
            <a:noAutofit/>
          </a:bodyPr>
          <a:lstStyle/>
          <a:p>
            <a:r>
              <a:rPr lang="en-US" sz="4400" dirty="0">
                <a:solidFill>
                  <a:schemeClr val="bg1"/>
                </a:solidFill>
                <a:latin typeface="Big Shoulders Display Black" pitchFamily="2" charset="0"/>
              </a:rPr>
              <a:t>Apprentice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Utilization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Bid Incentive </a:t>
            </a:r>
            <a:br>
              <a:rPr lang="en-US" sz="4400" dirty="0">
                <a:solidFill>
                  <a:schemeClr val="bg1"/>
                </a:solidFill>
                <a:latin typeface="Big Shoulders Display Black" pitchFamily="2" charset="0"/>
              </a:rPr>
            </a:br>
            <a:br>
              <a:rPr lang="en-US" sz="4400" dirty="0">
                <a:solidFill>
                  <a:schemeClr val="bg1"/>
                </a:solidFill>
                <a:latin typeface="Big Shoulders Display Black" pitchFamily="2" charset="0"/>
              </a:rPr>
            </a:br>
            <a:br>
              <a:rPr lang="en-US" sz="4400" dirty="0">
                <a:solidFill>
                  <a:schemeClr val="bg1"/>
                </a:solidFill>
                <a:latin typeface="Big Shoulders Display Black" pitchFamily="2" charset="0"/>
              </a:rPr>
            </a:br>
            <a:r>
              <a:rPr lang="en-US" sz="4000" dirty="0">
                <a:solidFill>
                  <a:schemeClr val="bg1"/>
                </a:solidFill>
                <a:latin typeface="Big Shoulders Display Black" pitchFamily="2" charset="0"/>
              </a:rPr>
              <a:t>Municipal Code: </a:t>
            </a:r>
            <a:br>
              <a:rPr lang="en-US" sz="4000" dirty="0">
                <a:solidFill>
                  <a:schemeClr val="bg1"/>
                </a:solidFill>
                <a:latin typeface="Big Shoulders Display Black" pitchFamily="2" charset="0"/>
              </a:rPr>
            </a:br>
            <a:r>
              <a:rPr lang="en-US" sz="4000" dirty="0">
                <a:solidFill>
                  <a:schemeClr val="bg1"/>
                </a:solidFill>
                <a:latin typeface="Big Shoulders Display Black" pitchFamily="2" charset="0"/>
              </a:rPr>
              <a:t>2-92-335</a:t>
            </a:r>
          </a:p>
        </p:txBody>
      </p:sp>
      <p:sp>
        <p:nvSpPr>
          <p:cNvPr id="9" name="TextBox 8">
            <a:extLst>
              <a:ext uri="{FF2B5EF4-FFF2-40B4-BE49-F238E27FC236}">
                <a16:creationId xmlns:a16="http://schemas.microsoft.com/office/drawing/2014/main" id="{375A8454-BFCC-4596-BF31-ECF818FE74B7}"/>
              </a:ext>
            </a:extLst>
          </p:cNvPr>
          <p:cNvSpPr txBox="1"/>
          <p:nvPr/>
        </p:nvSpPr>
        <p:spPr>
          <a:xfrm>
            <a:off x="4524112" y="196747"/>
            <a:ext cx="7667888" cy="6555641"/>
          </a:xfrm>
          <a:prstGeom prst="rect">
            <a:avLst/>
          </a:prstGeom>
          <a:noFill/>
        </p:spPr>
        <p:txBody>
          <a:bodyPr wrap="square" rtlCol="0">
            <a:spAutoFit/>
          </a:bodyPr>
          <a:lstStyle/>
          <a:p>
            <a:pPr marL="285750" indent="-285750">
              <a:buFont typeface="Wingdings" panose="05000000000000000000" pitchFamily="2" charset="2"/>
              <a:buChar char="§"/>
            </a:pPr>
            <a:r>
              <a:rPr lang="en-US" sz="2000" b="1" dirty="0">
                <a:latin typeface="Arial" panose="020B0604020202020204" pitchFamily="34" charset="0"/>
                <a:cs typeface="Arial" panose="020B0604020202020204" pitchFamily="34" charset="0"/>
              </a:rPr>
              <a:t>Program Goal:</a:t>
            </a:r>
            <a:r>
              <a:rPr lang="en-US" sz="2000" dirty="0">
                <a:latin typeface="Arial" panose="020B0604020202020204" pitchFamily="34" charset="0"/>
                <a:cs typeface="Arial" panose="020B0604020202020204" pitchFamily="34" charset="0"/>
              </a:rPr>
              <a:t> Designed as an incentive to encourage City prime contractors to utilize apprentices on construction projects with an estimated value of $100,000 or more</a:t>
            </a:r>
          </a:p>
          <a:p>
            <a:endParaRPr lang="en-US"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000" b="1" dirty="0">
                <a:latin typeface="Arial" panose="020B0604020202020204" pitchFamily="34" charset="0"/>
                <a:cs typeface="Arial" panose="020B0604020202020204" pitchFamily="34" charset="0"/>
              </a:rPr>
              <a:t>Key Points:</a:t>
            </a:r>
          </a:p>
          <a:p>
            <a:pPr marL="742950" lvl="1" indent="-285750">
              <a:buFont typeface="Wingdings" panose="05000000000000000000" pitchFamily="2" charset="2"/>
              <a:buChar char="§"/>
            </a:pPr>
            <a:r>
              <a:rPr lang="en-US" sz="2000" dirty="0">
                <a:latin typeface="Arial" panose="020B0604020202020204" pitchFamily="34" charset="0"/>
                <a:cs typeface="Arial" panose="020B0604020202020204" pitchFamily="34" charset="0"/>
              </a:rPr>
              <a:t>“Apprentice” means any person who is:</a:t>
            </a:r>
          </a:p>
          <a:p>
            <a:pPr marL="1200150" lvl="2" indent="-285750">
              <a:buFont typeface="Wingdings" panose="05000000000000000000" pitchFamily="2" charset="2"/>
              <a:buChar char="§"/>
            </a:pPr>
            <a:r>
              <a:rPr lang="en-US" sz="2000" dirty="0">
                <a:latin typeface="Arial" panose="020B0604020202020204" pitchFamily="34" charset="0"/>
                <a:cs typeface="Arial" panose="020B0604020202020204" pitchFamily="34" charset="0"/>
              </a:rPr>
              <a:t>Sponsored into an apprenticeship training program by a contractor that is authorized by a union to sponsor apprentices; and </a:t>
            </a:r>
          </a:p>
          <a:p>
            <a:pPr marL="1200150" lvl="2" indent="-285750">
              <a:buFont typeface="Wingdings" panose="05000000000000000000" pitchFamily="2" charset="2"/>
              <a:buChar char="§"/>
            </a:pPr>
            <a:r>
              <a:rPr lang="en-US" sz="2000" dirty="0">
                <a:latin typeface="Arial" panose="020B0604020202020204" pitchFamily="34" charset="0"/>
                <a:cs typeface="Arial" panose="020B0604020202020204" pitchFamily="34" charset="0"/>
              </a:rPr>
              <a:t>Enrolled in, or has graduated from, a construction technology training program administered by City Colleges of Chicago or is a graduate of a high school operated by Chicago Public Schools</a:t>
            </a:r>
          </a:p>
          <a:p>
            <a:pPr marL="742950" lvl="1" indent="-285750">
              <a:buFont typeface="Wingdings" panose="05000000000000000000" pitchFamily="2" charset="2"/>
              <a:buChar char="§"/>
            </a:pPr>
            <a:r>
              <a:rPr lang="en-US" sz="2000" dirty="0">
                <a:latin typeface="Arial" panose="020B0604020202020204" pitchFamily="34" charset="0"/>
                <a:cs typeface="Arial" panose="020B0604020202020204" pitchFamily="34" charset="0"/>
              </a:rPr>
              <a:t>Earned credit incentive for future contracts </a:t>
            </a:r>
          </a:p>
          <a:p>
            <a:pPr marL="1200150" lvl="2" indent="-285750">
              <a:buFont typeface="Wingdings" panose="05000000000000000000" pitchFamily="2" charset="2"/>
              <a:buChar char="§"/>
            </a:pPr>
            <a:r>
              <a:rPr lang="en-US" sz="2000" dirty="0">
                <a:latin typeface="Arial" panose="020B0604020202020204" pitchFamily="34" charset="0"/>
                <a:cs typeface="Arial" panose="020B0604020202020204" pitchFamily="34" charset="0"/>
              </a:rPr>
              <a:t>Credit valid for 3 years </a:t>
            </a:r>
          </a:p>
          <a:p>
            <a:pPr marL="1200150" lvl="2" indent="-285750">
              <a:buFont typeface="Wingdings" panose="05000000000000000000" pitchFamily="2" charset="2"/>
              <a:buChar char="§"/>
            </a:pPr>
            <a:r>
              <a:rPr lang="en-US" sz="2000" dirty="0">
                <a:latin typeface="Arial" panose="020B0604020202020204" pitchFamily="34" charset="0"/>
                <a:cs typeface="Arial" panose="020B0604020202020204" pitchFamily="34" charset="0"/>
              </a:rPr>
              <a:t>Can only be used to win one contract award </a:t>
            </a:r>
          </a:p>
          <a:p>
            <a:pPr marL="742950" lvl="1" indent="-285750">
              <a:buFont typeface="Wingdings" panose="05000000000000000000" pitchFamily="2" charset="2"/>
              <a:buChar char="§"/>
            </a:pPr>
            <a:r>
              <a:rPr lang="en-US" sz="2000" dirty="0">
                <a:latin typeface="Arial" panose="020B0604020202020204" pitchFamily="34" charset="0"/>
                <a:cs typeface="Arial" panose="020B0604020202020204" pitchFamily="34" charset="0"/>
              </a:rPr>
              <a:t>Tiered Incentive:</a:t>
            </a:r>
          </a:p>
          <a:p>
            <a:pPr marL="1200150" lvl="2" indent="-285750">
              <a:buFont typeface="Wingdings" panose="05000000000000000000" pitchFamily="2" charset="2"/>
              <a:buChar char="§"/>
            </a:pPr>
            <a:r>
              <a:rPr lang="en-US" sz="2000" dirty="0">
                <a:latin typeface="Arial" panose="020B0604020202020204" pitchFamily="34" charset="0"/>
                <a:cs typeface="Arial" panose="020B0604020202020204" pitchFamily="34" charset="0"/>
              </a:rPr>
              <a:t>5-10% work performed by apprentice results in ½% bid incentive </a:t>
            </a:r>
          </a:p>
          <a:p>
            <a:pPr marL="1200150" lvl="2" indent="-285750">
              <a:buFont typeface="Wingdings" panose="05000000000000000000" pitchFamily="2" charset="2"/>
              <a:buChar char="§"/>
            </a:pPr>
            <a:r>
              <a:rPr lang="en-US" sz="2000" dirty="0">
                <a:latin typeface="Arial" panose="020B0604020202020204" pitchFamily="34" charset="0"/>
                <a:cs typeface="Arial" panose="020B0604020202020204" pitchFamily="34" charset="0"/>
              </a:rPr>
              <a:t>11-15% performed </a:t>
            </a:r>
            <a:r>
              <a:rPr lang="en-US" sz="2000">
                <a:latin typeface="Arial" panose="020B0604020202020204" pitchFamily="34" charset="0"/>
                <a:cs typeface="Arial" panose="020B0604020202020204" pitchFamily="34" charset="0"/>
              </a:rPr>
              <a:t>by apprentice result </a:t>
            </a:r>
            <a:r>
              <a:rPr lang="en-US" sz="2000" dirty="0">
                <a:latin typeface="Arial" panose="020B0604020202020204" pitchFamily="34" charset="0"/>
                <a:cs typeface="Arial" panose="020B0604020202020204" pitchFamily="34" charset="0"/>
              </a:rPr>
              <a:t>in 1% bid incentive </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21</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64261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5A8454-BFCC-4596-BF31-ECF818FE74B7}"/>
              </a:ext>
            </a:extLst>
          </p:cNvPr>
          <p:cNvSpPr txBox="1"/>
          <p:nvPr/>
        </p:nvSpPr>
        <p:spPr>
          <a:xfrm>
            <a:off x="118958" y="363326"/>
            <a:ext cx="7535220" cy="6555641"/>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Program Goal: </a:t>
            </a:r>
            <a:r>
              <a:rPr lang="en-US" sz="2000" dirty="0">
                <a:latin typeface="Arial" panose="020B0604020202020204" pitchFamily="34" charset="0"/>
                <a:cs typeface="Arial" panose="020B0604020202020204" pitchFamily="34" charset="0"/>
              </a:rPr>
              <a:t> Designed as an incentive to increase the utilization of minority and women journey workers, apprentices, and laborers on construction projects with an estimated value of $100,000 or more</a:t>
            </a:r>
          </a:p>
          <a:p>
            <a:pPr marL="342900" indent="-34290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solidFill>
                  <a:srgbClr val="333B46"/>
                </a:solidFill>
                <a:latin typeface="Arial" panose="020B0604020202020204" pitchFamily="34" charset="0"/>
                <a:cs typeface="Arial" panose="020B0604020202020204" pitchFamily="34" charset="0"/>
              </a:rPr>
              <a:t>Key Points</a:t>
            </a:r>
            <a:r>
              <a:rPr lang="en-US" sz="2000" dirty="0">
                <a:solidFill>
                  <a:srgbClr val="333B46"/>
                </a:solidFill>
                <a:latin typeface="Arial" panose="020B0604020202020204" pitchFamily="34" charset="0"/>
                <a:cs typeface="Arial" panose="020B0604020202020204" pitchFamily="34" charset="0"/>
              </a:rPr>
              <a:t>:</a:t>
            </a:r>
            <a:endParaRPr lang="en-US" sz="2000" b="1" dirty="0">
              <a:solidFill>
                <a:srgbClr val="333B46"/>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000" dirty="0">
                <a:solidFill>
                  <a:srgbClr val="333B46"/>
                </a:solidFill>
                <a:latin typeface="Arial" panose="020B0604020202020204" pitchFamily="34" charset="0"/>
                <a:cs typeface="Arial" panose="020B0604020202020204" pitchFamily="34" charset="0"/>
              </a:rPr>
              <a:t>Using a canvassing formula, bidders propose minority and women utilization levels as a percentage of work hours on the project </a:t>
            </a:r>
          </a:p>
          <a:p>
            <a:pPr lvl="1"/>
            <a:endParaRPr lang="en-US" sz="2000" dirty="0">
              <a:solidFill>
                <a:srgbClr val="333B46"/>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000" dirty="0">
                <a:solidFill>
                  <a:srgbClr val="333B46"/>
                </a:solidFill>
                <a:latin typeface="Arial" panose="020B0604020202020204" pitchFamily="34" charset="0"/>
                <a:cs typeface="Arial" panose="020B0604020202020204" pitchFamily="34" charset="0"/>
              </a:rPr>
              <a:t>Commitment cap for female workers is 15%</a:t>
            </a:r>
          </a:p>
          <a:p>
            <a:pPr lvl="1"/>
            <a:endParaRPr lang="en-US" sz="2000" dirty="0">
              <a:solidFill>
                <a:srgbClr val="333B46"/>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000" dirty="0">
                <a:solidFill>
                  <a:srgbClr val="333B46"/>
                </a:solidFill>
                <a:latin typeface="Arial" panose="020B0604020202020204" pitchFamily="34" charset="0"/>
                <a:cs typeface="Arial" panose="020B0604020202020204" pitchFamily="34" charset="0"/>
              </a:rPr>
              <a:t>Cap for minority workers is 70%</a:t>
            </a:r>
          </a:p>
          <a:p>
            <a:pPr lvl="1"/>
            <a:endParaRPr lang="en-US" sz="2000" dirty="0">
              <a:solidFill>
                <a:srgbClr val="333B46"/>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000" dirty="0">
                <a:solidFill>
                  <a:srgbClr val="333B46"/>
                </a:solidFill>
                <a:latin typeface="Arial" panose="020B0604020202020204" pitchFamily="34" charset="0"/>
                <a:cs typeface="Arial" panose="020B0604020202020204" pitchFamily="34" charset="0"/>
              </a:rPr>
              <a:t>Bidder will be given a 150% credit for every work hour performed by a minority or female worker residing in a socio-economically disadvantaged area</a:t>
            </a:r>
          </a:p>
          <a:p>
            <a:pPr lvl="1"/>
            <a:endParaRPr lang="en-US" sz="2000" dirty="0">
              <a:solidFill>
                <a:srgbClr val="333B46"/>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000" dirty="0">
                <a:solidFill>
                  <a:srgbClr val="333B46"/>
                </a:solidFill>
                <a:latin typeface="Arial" panose="020B0604020202020204" pitchFamily="34" charset="0"/>
                <a:cs typeface="Arial" panose="020B0604020202020204" pitchFamily="34" charset="0"/>
              </a:rPr>
              <a:t>After completing the numerical calculations set forth in the canvassing formula, the final calculation represents the “award criteria figure” by which Bids will be compared</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22</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19"/>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Equal Employment Opportunity </a:t>
            </a:r>
          </a:p>
        </p:txBody>
      </p:sp>
      <p:sp>
        <p:nvSpPr>
          <p:cNvPr id="10" name="Rectangle 9">
            <a:extLst>
              <a:ext uri="{FF2B5EF4-FFF2-40B4-BE49-F238E27FC236}">
                <a16:creationId xmlns:a16="http://schemas.microsoft.com/office/drawing/2014/main" id="{D285955E-5284-4AAD-94B4-A3A7C629AE42}"/>
              </a:ext>
            </a:extLst>
          </p:cNvPr>
          <p:cNvSpPr/>
          <p:nvPr/>
        </p:nvSpPr>
        <p:spPr>
          <a:xfrm>
            <a:off x="8484589" y="5222798"/>
            <a:ext cx="3049829" cy="1208152"/>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797FB658-0EF7-459B-8D91-2E64DC886752}"/>
              </a:ext>
            </a:extLst>
          </p:cNvPr>
          <p:cNvSpPr txBox="1">
            <a:spLocks/>
          </p:cNvSpPr>
          <p:nvPr/>
        </p:nvSpPr>
        <p:spPr>
          <a:xfrm>
            <a:off x="8799648" y="5185905"/>
            <a:ext cx="2734770" cy="149221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solidFill>
                  <a:schemeClr val="bg1"/>
                </a:solidFill>
                <a:latin typeface="Big Shoulders Display Black" pitchFamily="2" charset="0"/>
              </a:rPr>
              <a:t>Municipal Code: </a:t>
            </a:r>
          </a:p>
          <a:p>
            <a:r>
              <a:rPr lang="en-US" sz="2000" dirty="0">
                <a:solidFill>
                  <a:schemeClr val="bg1"/>
                </a:solidFill>
                <a:latin typeface="Big Shoulders Display Black" pitchFamily="2" charset="0"/>
              </a:rPr>
              <a:t>2-92-390</a:t>
            </a:r>
          </a:p>
        </p:txBody>
      </p:sp>
    </p:spTree>
    <p:extLst>
      <p:ext uri="{BB962C8B-B14F-4D97-AF65-F5344CB8AC3E}">
        <p14:creationId xmlns:p14="http://schemas.microsoft.com/office/powerpoint/2010/main" val="1380390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Returning Resident Apprentice Bid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Incentive </a:t>
            </a:r>
            <a:br>
              <a:rPr lang="en-US" sz="4400" dirty="0">
                <a:solidFill>
                  <a:schemeClr val="bg1"/>
                </a:solidFill>
                <a:latin typeface="Big Shoulders Display Black" pitchFamily="2" charset="0"/>
              </a:rPr>
            </a:br>
            <a:br>
              <a:rPr lang="en-US" sz="4400" dirty="0">
                <a:solidFill>
                  <a:schemeClr val="bg1"/>
                </a:solidFill>
                <a:latin typeface="Big Shoulders Display Black" pitchFamily="2" charset="0"/>
              </a:rPr>
            </a:br>
            <a:br>
              <a:rPr lang="en-US" sz="4400" dirty="0">
                <a:solidFill>
                  <a:schemeClr val="bg1"/>
                </a:solidFill>
                <a:latin typeface="Big Shoulders Display Black" pitchFamily="2" charset="0"/>
              </a:rPr>
            </a:br>
            <a:r>
              <a:rPr lang="en-US" sz="4000" dirty="0">
                <a:solidFill>
                  <a:schemeClr val="bg1"/>
                </a:solidFill>
                <a:latin typeface="Big Shoulders Display Black" pitchFamily="2" charset="0"/>
              </a:rPr>
              <a:t>Municipal Code: 2-92-336</a:t>
            </a:r>
          </a:p>
        </p:txBody>
      </p:sp>
      <p:sp>
        <p:nvSpPr>
          <p:cNvPr id="9" name="TextBox 8">
            <a:extLst>
              <a:ext uri="{FF2B5EF4-FFF2-40B4-BE49-F238E27FC236}">
                <a16:creationId xmlns:a16="http://schemas.microsoft.com/office/drawing/2014/main" id="{375A8454-BFCC-4596-BF31-ECF818FE74B7}"/>
              </a:ext>
            </a:extLst>
          </p:cNvPr>
          <p:cNvSpPr txBox="1"/>
          <p:nvPr/>
        </p:nvSpPr>
        <p:spPr>
          <a:xfrm>
            <a:off x="1" y="305654"/>
            <a:ext cx="7506586" cy="5227072"/>
          </a:xfrm>
          <a:prstGeom prst="rect">
            <a:avLst/>
          </a:prstGeom>
          <a:noFill/>
        </p:spPr>
        <p:txBody>
          <a:bodyPr wrap="square" rtlCol="0">
            <a:spAutoFit/>
          </a:bodyPr>
          <a:lstStyle/>
          <a:p>
            <a:pPr marL="285750" indent="-285750" algn="just">
              <a:buFont typeface="Wingdings" panose="05000000000000000000" pitchFamily="2" charset="2"/>
              <a:buChar char="§"/>
            </a:pPr>
            <a:r>
              <a:rPr lang="en-US" sz="2000" b="1" dirty="0">
                <a:solidFill>
                  <a:srgbClr val="333B46"/>
                </a:solidFill>
                <a:latin typeface="Arial" panose="020B0604020202020204" pitchFamily="34" charset="0"/>
                <a:cs typeface="Arial" panose="020B0604020202020204" pitchFamily="34" charset="0"/>
              </a:rPr>
              <a:t>Program Goal: </a:t>
            </a:r>
            <a:r>
              <a:rPr lang="en-US" sz="2000" dirty="0">
                <a:solidFill>
                  <a:srgbClr val="333B46"/>
                </a:solidFill>
                <a:latin typeface="Arial" panose="020B0604020202020204" pitchFamily="34" charset="0"/>
                <a:cs typeface="Arial" panose="020B0604020202020204" pitchFamily="34" charset="0"/>
              </a:rPr>
              <a:t>Designed as an incentive for City prime contractors to sponsor and utilize Returning Resident apprentices for construction projects with an estimated value of $100,000 or more </a:t>
            </a:r>
            <a:endParaRPr lang="en-US" sz="2000" b="1" dirty="0">
              <a:solidFill>
                <a:srgbClr val="333B46"/>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2000" b="1" dirty="0">
                <a:solidFill>
                  <a:srgbClr val="333B46"/>
                </a:solidFill>
                <a:latin typeface="Arial" panose="020B0604020202020204" pitchFamily="34" charset="0"/>
                <a:cs typeface="Arial" panose="020B0604020202020204" pitchFamily="34" charset="0"/>
              </a:rPr>
              <a:t>Key Points:</a:t>
            </a:r>
          </a:p>
          <a:p>
            <a:pPr marL="742950" lvl="1" indent="-285750">
              <a:buFont typeface="Wingdings" panose="05000000000000000000" pitchFamily="2" charset="2"/>
              <a:buChar char="§"/>
            </a:pPr>
            <a:r>
              <a:rPr lang="en-US" sz="2000" dirty="0">
                <a:solidFill>
                  <a:srgbClr val="333B46"/>
                </a:solidFill>
                <a:latin typeface="Arial" panose="020B0604020202020204" pitchFamily="34" charset="0"/>
                <a:cs typeface="Arial" panose="020B0604020202020204" pitchFamily="34" charset="0"/>
              </a:rPr>
              <a:t>DFSS works with delegate agencies to recruit, screen, and refer potential qualified candidates. All candidates go through an initial intake process where their eligibility for this program will be determined.</a:t>
            </a:r>
          </a:p>
          <a:p>
            <a:pPr lvl="1"/>
            <a:endParaRPr lang="en-US" sz="2000" dirty="0">
              <a:solidFill>
                <a:srgbClr val="333B46"/>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en-US" sz="2000" dirty="0">
                <a:solidFill>
                  <a:srgbClr val="333B46"/>
                </a:solidFill>
                <a:latin typeface="Arial" panose="020B0604020202020204" pitchFamily="34" charset="0"/>
                <a:cs typeface="Arial" panose="020B0604020202020204" pitchFamily="34" charset="0"/>
              </a:rPr>
              <a:t>Earned credit incentive for future contracts</a:t>
            </a:r>
          </a:p>
          <a:p>
            <a:pPr marL="1200150" lvl="2" indent="-285750">
              <a:buFont typeface="Wingdings" panose="05000000000000000000" pitchFamily="2" charset="2"/>
              <a:buChar char="§"/>
            </a:pPr>
            <a:r>
              <a:rPr lang="en-US" sz="2000" dirty="0">
                <a:solidFill>
                  <a:srgbClr val="333B46"/>
                </a:solidFill>
                <a:latin typeface="Arial" panose="020B0604020202020204" pitchFamily="34" charset="0"/>
                <a:cs typeface="Arial" panose="020B0604020202020204" pitchFamily="34" charset="0"/>
              </a:rPr>
              <a:t>Credit valid for 3 years</a:t>
            </a:r>
          </a:p>
          <a:p>
            <a:pPr marL="1200150" lvl="2" indent="-285750">
              <a:buFont typeface="Wingdings" panose="05000000000000000000" pitchFamily="2" charset="2"/>
              <a:buChar char="§"/>
            </a:pPr>
            <a:r>
              <a:rPr lang="en-US" sz="2000" dirty="0">
                <a:solidFill>
                  <a:srgbClr val="333B46"/>
                </a:solidFill>
                <a:latin typeface="Arial" panose="020B0604020202020204" pitchFamily="34" charset="0"/>
                <a:cs typeface="Arial" panose="020B0604020202020204" pitchFamily="34" charset="0"/>
              </a:rPr>
              <a:t>Can only be used to win one contract award</a:t>
            </a:r>
          </a:p>
          <a:p>
            <a:pPr marL="1200150" lvl="2" indent="-285750">
              <a:buFont typeface="Wingdings" panose="05000000000000000000" pitchFamily="2" charset="2"/>
              <a:buChar char="§"/>
            </a:pPr>
            <a:endParaRPr lang="en-US" sz="2000" dirty="0">
              <a:solidFill>
                <a:srgbClr val="333B46"/>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en-US" sz="2000" dirty="0">
                <a:solidFill>
                  <a:srgbClr val="333B46"/>
                </a:solidFill>
                <a:latin typeface="Arial" panose="020B0604020202020204" pitchFamily="34" charset="0"/>
                <a:cs typeface="Arial" panose="020B0604020202020204" pitchFamily="34" charset="0"/>
              </a:rPr>
              <a:t>Tiered Incentive:</a:t>
            </a:r>
          </a:p>
          <a:p>
            <a:pPr lvl="1">
              <a:lnSpc>
                <a:spcPct val="150000"/>
              </a:lnSpc>
            </a:pPr>
            <a:endParaRPr lang="en-US"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23</a:t>
            </a:fld>
            <a:endParaRPr lang="en-US" dirty="0"/>
          </a:p>
        </p:txBody>
      </p:sp>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019"/>
            <a:ext cx="1989148" cy="261635"/>
          </a:xfrm>
          <a:prstGeom prst="rect">
            <a:avLst/>
          </a:prstGeom>
        </p:spPr>
      </p:pic>
      <p:graphicFrame>
        <p:nvGraphicFramePr>
          <p:cNvPr id="5" name="Table 7">
            <a:extLst>
              <a:ext uri="{FF2B5EF4-FFF2-40B4-BE49-F238E27FC236}">
                <a16:creationId xmlns:a16="http://schemas.microsoft.com/office/drawing/2014/main" id="{E1610605-9B61-432E-97E4-2137115985BA}"/>
              </a:ext>
            </a:extLst>
          </p:cNvPr>
          <p:cNvGraphicFramePr>
            <a:graphicFrameLocks noGrp="1"/>
          </p:cNvGraphicFramePr>
          <p:nvPr>
            <p:extLst>
              <p:ext uri="{D42A27DB-BD31-4B8C-83A1-F6EECF244321}">
                <p14:modId xmlns:p14="http://schemas.microsoft.com/office/powerpoint/2010/main" val="847814708"/>
              </p:ext>
            </p:extLst>
          </p:nvPr>
        </p:nvGraphicFramePr>
        <p:xfrm>
          <a:off x="379822" y="5179910"/>
          <a:ext cx="7126764" cy="1656080"/>
        </p:xfrm>
        <a:graphic>
          <a:graphicData uri="http://schemas.openxmlformats.org/drawingml/2006/table">
            <a:tbl>
              <a:tblPr firstRow="1" bandRow="1">
                <a:tableStyleId>{5C22544A-7EE6-4342-B048-85BDC9FD1C3A}</a:tableStyleId>
              </a:tblPr>
              <a:tblGrid>
                <a:gridCol w="3563382">
                  <a:extLst>
                    <a:ext uri="{9D8B030D-6E8A-4147-A177-3AD203B41FA5}">
                      <a16:colId xmlns:a16="http://schemas.microsoft.com/office/drawing/2014/main" val="326282808"/>
                    </a:ext>
                  </a:extLst>
                </a:gridCol>
                <a:gridCol w="3563382">
                  <a:extLst>
                    <a:ext uri="{9D8B030D-6E8A-4147-A177-3AD203B41FA5}">
                      <a16:colId xmlns:a16="http://schemas.microsoft.com/office/drawing/2014/main" val="206127488"/>
                    </a:ext>
                  </a:extLst>
                </a:gridCol>
              </a:tblGrid>
              <a:tr h="253470">
                <a:tc>
                  <a:txBody>
                    <a:bodyPr/>
                    <a:lstStyle/>
                    <a:p>
                      <a:pPr algn="ctr"/>
                      <a:r>
                        <a:rPr lang="en-US" dirty="0"/>
                        <a:t>Total Labor Hours Performed By Apprentices</a:t>
                      </a:r>
                    </a:p>
                  </a:txBody>
                  <a:tcPr/>
                </a:tc>
                <a:tc>
                  <a:txBody>
                    <a:bodyPr/>
                    <a:lstStyle/>
                    <a:p>
                      <a:pPr algn="ctr"/>
                      <a:r>
                        <a:rPr lang="en-US" dirty="0"/>
                        <a:t>Future Bid Incentive as a Percentage of the Future Contract Base Bid</a:t>
                      </a:r>
                    </a:p>
                  </a:txBody>
                  <a:tcPr/>
                </a:tc>
                <a:extLst>
                  <a:ext uri="{0D108BD9-81ED-4DB2-BD59-A6C34878D82A}">
                    <a16:rowId xmlns:a16="http://schemas.microsoft.com/office/drawing/2014/main" val="4027036830"/>
                  </a:ext>
                </a:extLst>
              </a:tr>
              <a:tr h="370840">
                <a:tc>
                  <a:txBody>
                    <a:bodyPr/>
                    <a:lstStyle/>
                    <a:p>
                      <a:pPr algn="ctr"/>
                      <a:r>
                        <a:rPr lang="en-US" dirty="0"/>
                        <a:t>5-10%</a:t>
                      </a:r>
                    </a:p>
                  </a:txBody>
                  <a:tcPr/>
                </a:tc>
                <a:tc>
                  <a:txBody>
                    <a:bodyPr/>
                    <a:lstStyle/>
                    <a:p>
                      <a:pPr algn="ctr"/>
                      <a:r>
                        <a:rPr lang="en-US" dirty="0"/>
                        <a:t>0.5%</a:t>
                      </a:r>
                    </a:p>
                  </a:txBody>
                  <a:tcPr/>
                </a:tc>
                <a:extLst>
                  <a:ext uri="{0D108BD9-81ED-4DB2-BD59-A6C34878D82A}">
                    <a16:rowId xmlns:a16="http://schemas.microsoft.com/office/drawing/2014/main" val="3693290200"/>
                  </a:ext>
                </a:extLst>
              </a:tr>
              <a:tr h="370840">
                <a:tc>
                  <a:txBody>
                    <a:bodyPr/>
                    <a:lstStyle/>
                    <a:p>
                      <a:pPr algn="ctr"/>
                      <a:r>
                        <a:rPr lang="en-US" dirty="0"/>
                        <a:t>11-15%</a:t>
                      </a:r>
                    </a:p>
                  </a:txBody>
                  <a:tcPr/>
                </a:tc>
                <a:tc>
                  <a:txBody>
                    <a:bodyPr/>
                    <a:lstStyle/>
                    <a:p>
                      <a:pPr algn="ctr"/>
                      <a:r>
                        <a:rPr lang="en-US" dirty="0"/>
                        <a:t>1.0%</a:t>
                      </a:r>
                    </a:p>
                  </a:txBody>
                  <a:tcPr/>
                </a:tc>
                <a:extLst>
                  <a:ext uri="{0D108BD9-81ED-4DB2-BD59-A6C34878D82A}">
                    <a16:rowId xmlns:a16="http://schemas.microsoft.com/office/drawing/2014/main" val="1688259115"/>
                  </a:ext>
                </a:extLst>
              </a:tr>
            </a:tbl>
          </a:graphicData>
        </a:graphic>
      </p:graphicFrame>
    </p:spTree>
    <p:extLst>
      <p:ext uri="{BB962C8B-B14F-4D97-AF65-F5344CB8AC3E}">
        <p14:creationId xmlns:p14="http://schemas.microsoft.com/office/powerpoint/2010/main" val="830188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406275" y="1673737"/>
            <a:ext cx="3605347" cy="3670663"/>
          </a:xfrm>
        </p:spPr>
        <p:txBody>
          <a:bodyPr anchor="ctr">
            <a:noAutofit/>
          </a:bodyPr>
          <a:lstStyle/>
          <a:p>
            <a:r>
              <a:rPr lang="en-US" sz="4400" dirty="0">
                <a:solidFill>
                  <a:schemeClr val="bg1"/>
                </a:solidFill>
                <a:latin typeface="Big Shoulders Display Black" pitchFamily="2" charset="0"/>
              </a:rPr>
              <a:t>Project-Area</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Subcontractor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Bid Incentive </a:t>
            </a:r>
            <a:br>
              <a:rPr lang="en-US" sz="4400" dirty="0">
                <a:solidFill>
                  <a:schemeClr val="bg1"/>
                </a:solidFill>
                <a:latin typeface="Big Shoulders Display Black" pitchFamily="2" charset="0"/>
              </a:rPr>
            </a:br>
            <a:br>
              <a:rPr lang="en-US" sz="4400" dirty="0">
                <a:solidFill>
                  <a:schemeClr val="bg1"/>
                </a:solidFill>
                <a:latin typeface="Big Shoulders Display Black" pitchFamily="2" charset="0"/>
              </a:rPr>
            </a:br>
            <a:r>
              <a:rPr lang="en-US" sz="4000" dirty="0">
                <a:solidFill>
                  <a:schemeClr val="bg1"/>
                </a:solidFill>
                <a:latin typeface="Big Shoulders Display Black" pitchFamily="2" charset="0"/>
              </a:rPr>
              <a:t>Municipal Code: 2-92-405</a:t>
            </a:r>
          </a:p>
        </p:txBody>
      </p:sp>
      <p:sp>
        <p:nvSpPr>
          <p:cNvPr id="9" name="TextBox 8">
            <a:extLst>
              <a:ext uri="{FF2B5EF4-FFF2-40B4-BE49-F238E27FC236}">
                <a16:creationId xmlns:a16="http://schemas.microsoft.com/office/drawing/2014/main" id="{375A8454-BFCC-4596-BF31-ECF818FE74B7}"/>
              </a:ext>
            </a:extLst>
          </p:cNvPr>
          <p:cNvSpPr txBox="1"/>
          <p:nvPr/>
        </p:nvSpPr>
        <p:spPr>
          <a:xfrm>
            <a:off x="4630327" y="173156"/>
            <a:ext cx="7155398" cy="6671826"/>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400" b="1" dirty="0">
                <a:latin typeface="Arial" panose="020B0604020202020204" pitchFamily="34" charset="0"/>
                <a:cs typeface="Arial" panose="020B0604020202020204" pitchFamily="34" charset="0"/>
              </a:rPr>
              <a:t>Program Goal</a:t>
            </a:r>
            <a:r>
              <a:rPr lang="en-US" sz="2400" dirty="0">
                <a:latin typeface="Arial" panose="020B0604020202020204" pitchFamily="34" charset="0"/>
                <a:cs typeface="Arial" panose="020B0604020202020204" pitchFamily="34" charset="0"/>
              </a:rPr>
              <a:t>: Designed as an incentive for City prime contractors to utilize project-area subcontractors for construction projects</a:t>
            </a:r>
          </a:p>
          <a:p>
            <a:pPr marL="285750" indent="-285750">
              <a:lnSpc>
                <a:spcPct val="150000"/>
              </a:lnSpc>
              <a:buFont typeface="Wingdings" panose="05000000000000000000" pitchFamily="2" charset="2"/>
              <a:buChar char="§"/>
            </a:pPr>
            <a:r>
              <a:rPr lang="en-US" sz="2400" b="1" dirty="0">
                <a:latin typeface="Arial" panose="020B0604020202020204" pitchFamily="34" charset="0"/>
                <a:cs typeface="Arial" panose="020B0604020202020204" pitchFamily="34" charset="0"/>
              </a:rPr>
              <a:t>Key Points:</a:t>
            </a:r>
          </a:p>
          <a:p>
            <a:pPr marL="742950" lvl="1"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Subcontractor must be a small business (based on SBA size standards)</a:t>
            </a:r>
          </a:p>
          <a:p>
            <a:pPr marL="742950" lvl="1"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Subcontractor must conduct meaningful day-to-day business at a facility in the project area and must be the place of employment for the majority of its regular, full-time workforce</a:t>
            </a:r>
          </a:p>
          <a:p>
            <a:pPr marL="742950" lvl="1"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Subcontractor must hold all required City licenses and be subject to City taxes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24</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2948422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406275" y="1673737"/>
            <a:ext cx="3605347" cy="3670663"/>
          </a:xfrm>
        </p:spPr>
        <p:txBody>
          <a:bodyPr anchor="ctr">
            <a:noAutofit/>
          </a:bodyPr>
          <a:lstStyle/>
          <a:p>
            <a:r>
              <a:rPr lang="en-US" sz="4400" dirty="0">
                <a:solidFill>
                  <a:schemeClr val="bg1"/>
                </a:solidFill>
                <a:latin typeface="Big Shoulders Display Black" pitchFamily="2" charset="0"/>
              </a:rPr>
              <a:t>Project-Area</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Subcontractor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Bid Incentive </a:t>
            </a:r>
            <a:br>
              <a:rPr lang="en-US" sz="4400" dirty="0">
                <a:solidFill>
                  <a:schemeClr val="bg1"/>
                </a:solidFill>
                <a:latin typeface="Big Shoulders Display Black" pitchFamily="2" charset="0"/>
              </a:rPr>
            </a:br>
            <a:br>
              <a:rPr lang="en-US" sz="4400" dirty="0">
                <a:solidFill>
                  <a:schemeClr val="bg1"/>
                </a:solidFill>
                <a:latin typeface="Big Shoulders Display Black" pitchFamily="2" charset="0"/>
              </a:rPr>
            </a:br>
            <a:r>
              <a:rPr lang="en-US" sz="4000" dirty="0">
                <a:solidFill>
                  <a:schemeClr val="bg1"/>
                </a:solidFill>
                <a:latin typeface="Big Shoulders Display Black" pitchFamily="2" charset="0"/>
              </a:rPr>
              <a:t>Municipal Code: 2-92-405</a:t>
            </a:r>
          </a:p>
        </p:txBody>
      </p:sp>
      <p:sp>
        <p:nvSpPr>
          <p:cNvPr id="9" name="TextBox 8">
            <a:extLst>
              <a:ext uri="{FF2B5EF4-FFF2-40B4-BE49-F238E27FC236}">
                <a16:creationId xmlns:a16="http://schemas.microsoft.com/office/drawing/2014/main" id="{375A8454-BFCC-4596-BF31-ECF818FE74B7}"/>
              </a:ext>
            </a:extLst>
          </p:cNvPr>
          <p:cNvSpPr txBox="1"/>
          <p:nvPr/>
        </p:nvSpPr>
        <p:spPr>
          <a:xfrm>
            <a:off x="4630326" y="173156"/>
            <a:ext cx="7561673" cy="7564378"/>
          </a:xfrm>
          <a:prstGeom prst="rect">
            <a:avLst/>
          </a:prstGeom>
          <a:noFill/>
        </p:spPr>
        <p:txBody>
          <a:bodyPr wrap="square" rtlCol="0">
            <a:spAutoFit/>
          </a:bodyPr>
          <a:lstStyle/>
          <a:p>
            <a:pPr marL="285750" indent="-285750">
              <a:buFont typeface="Wingdings" panose="05000000000000000000" pitchFamily="2" charset="2"/>
              <a:buChar char="§"/>
            </a:pPr>
            <a:r>
              <a:rPr lang="en-US" sz="2200" b="1" dirty="0">
                <a:latin typeface="Arial" panose="020B0604020202020204" pitchFamily="34" charset="0"/>
                <a:cs typeface="Arial" panose="020B0604020202020204" pitchFamily="34" charset="0"/>
              </a:rPr>
              <a:t>Key Points:</a:t>
            </a:r>
          </a:p>
          <a:p>
            <a:pPr marL="742950" lvl="1" indent="-285750">
              <a:buFont typeface="Wingdings" panose="05000000000000000000" pitchFamily="2" charset="2"/>
              <a:buChar char="§"/>
            </a:pPr>
            <a:r>
              <a:rPr lang="en-US" sz="2200" dirty="0">
                <a:latin typeface="Arial" panose="020B0604020202020204" pitchFamily="34" charset="0"/>
                <a:cs typeface="Arial" panose="020B0604020202020204" pitchFamily="34" charset="0"/>
              </a:rPr>
              <a:t>Tiered Incentive:</a:t>
            </a:r>
          </a:p>
          <a:p>
            <a:pPr marL="1200150" lvl="2" indent="-285750">
              <a:buFont typeface="Wingdings" panose="05000000000000000000" pitchFamily="2" charset="2"/>
              <a:buChar char="§"/>
            </a:pPr>
            <a:r>
              <a:rPr lang="en-US" sz="2200" dirty="0">
                <a:latin typeface="Arial" panose="020B0604020202020204" pitchFamily="34" charset="0"/>
                <a:cs typeface="Arial" panose="020B0604020202020204" pitchFamily="34" charset="0"/>
              </a:rPr>
              <a:t>1-16% project-area subcontractor work results in 0.5% bid incentive </a:t>
            </a:r>
          </a:p>
          <a:p>
            <a:pPr marL="1200150" lvl="2" indent="-285750">
              <a:buFont typeface="Wingdings" panose="05000000000000000000" pitchFamily="2" charset="2"/>
              <a:buChar char="§"/>
            </a:pPr>
            <a:r>
              <a:rPr lang="en-US" sz="2200" dirty="0">
                <a:latin typeface="Arial" panose="020B0604020202020204" pitchFamily="34" charset="0"/>
                <a:cs typeface="Arial" panose="020B0604020202020204" pitchFamily="34" charset="0"/>
              </a:rPr>
              <a:t>17-32% project-area subcontractor work results in 1% bid incentive</a:t>
            </a:r>
          </a:p>
          <a:p>
            <a:pPr marL="1200150" lvl="2" indent="-285750">
              <a:buFont typeface="Wingdings" panose="05000000000000000000" pitchFamily="2" charset="2"/>
              <a:buChar char="§"/>
            </a:pPr>
            <a:r>
              <a:rPr lang="en-US" sz="2200" dirty="0">
                <a:latin typeface="Arial" panose="020B0604020202020204" pitchFamily="34" charset="0"/>
                <a:cs typeface="Arial" panose="020B0604020202020204" pitchFamily="34" charset="0"/>
              </a:rPr>
              <a:t>33-49% project-area subcontractor work results in 1.5% bid incentive</a:t>
            </a:r>
          </a:p>
          <a:p>
            <a:pPr marL="1200150" lvl="2" indent="-285750">
              <a:buFont typeface="Wingdings" panose="05000000000000000000" pitchFamily="2" charset="2"/>
              <a:buChar char="§"/>
            </a:pPr>
            <a:r>
              <a:rPr lang="en-US" sz="2200" dirty="0">
                <a:latin typeface="Arial" panose="020B0604020202020204" pitchFamily="34" charset="0"/>
                <a:cs typeface="Arial" panose="020B0604020202020204" pitchFamily="34" charset="0"/>
              </a:rPr>
              <a:t>50% or more project-area subcontractor work results in 2% bid incentive </a:t>
            </a:r>
          </a:p>
          <a:p>
            <a:pPr lvl="2"/>
            <a:endParaRPr lang="en-US" sz="22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200" b="1" dirty="0">
                <a:latin typeface="Arial" panose="020B0604020202020204" pitchFamily="34" charset="0"/>
                <a:cs typeface="Arial" panose="020B0604020202020204" pitchFamily="34" charset="0"/>
              </a:rPr>
              <a:t>Note: </a:t>
            </a:r>
            <a:r>
              <a:rPr lang="en-US" sz="2200" dirty="0">
                <a:latin typeface="Arial" panose="020B0604020202020204" pitchFamily="34" charset="0"/>
                <a:cs typeface="Arial" panose="020B0604020202020204" pitchFamily="34" charset="0"/>
              </a:rPr>
              <a:t> Section 2-92-330 of the MCC requires contractors on projects with an estimated value of $100,000 to have at least 7.5% of work performed by project area residents and 50% by City residents. Work hours performed by Project Area residents shall be considered to be work hours performed by City Residents for purposes of calculating the minimum work hour percentage required to be performed by City Residents.</a:t>
            </a:r>
            <a:endParaRPr lang="en-US" sz="2200" b="1" dirty="0">
              <a:latin typeface="Arial" panose="020B0604020202020204" pitchFamily="34" charset="0"/>
              <a:cs typeface="Arial" panose="020B0604020202020204" pitchFamily="34" charset="0"/>
            </a:endParaRPr>
          </a:p>
          <a:p>
            <a:pPr marL="1200150" lvl="2" indent="-285750">
              <a:lnSpc>
                <a:spcPct val="150000"/>
              </a:lnSpc>
              <a:buFont typeface="Wingdings" panose="05000000000000000000" pitchFamily="2" charset="2"/>
              <a:buChar char="§"/>
            </a:pPr>
            <a:endParaRPr lang="en-US" sz="2400" b="1" dirty="0">
              <a:latin typeface="Arial" panose="020B0604020202020204" pitchFamily="34" charset="0"/>
              <a:cs typeface="Arial" panose="020B0604020202020204" pitchFamily="34" charset="0"/>
            </a:endParaRPr>
          </a:p>
          <a:p>
            <a:pPr marL="742950" lvl="1" indent="-285750">
              <a:lnSpc>
                <a:spcPct val="150000"/>
              </a:lnSpc>
              <a:buFont typeface="Wingdings" panose="05000000000000000000" pitchFamily="2" charset="2"/>
              <a:buChar char="§"/>
            </a:pPr>
            <a:endParaRPr lang="en-US" sz="2400" b="1"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25</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2115512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0B26AB1-6860-4FF5-A467-6FF2CEAD1C13}"/>
              </a:ext>
            </a:extLst>
          </p:cNvPr>
          <p:cNvGrpSpPr/>
          <p:nvPr/>
        </p:nvGrpSpPr>
        <p:grpSpPr>
          <a:xfrm>
            <a:off x="7680229" y="-25168"/>
            <a:ext cx="4511770" cy="6872395"/>
            <a:chOff x="7680229" y="-25168"/>
            <a:chExt cx="4511770" cy="6872395"/>
          </a:xfrm>
        </p:grpSpPr>
        <p:pic>
          <p:nvPicPr>
            <p:cNvPr id="20" name="Picture 19" descr="A picture containing building, outdoor, transport, parked&#10;&#10;Description automatically generated">
              <a:extLst>
                <a:ext uri="{FF2B5EF4-FFF2-40B4-BE49-F238E27FC236}">
                  <a16:creationId xmlns:a16="http://schemas.microsoft.com/office/drawing/2014/main" id="{0CCE0906-2EC0-4001-8CB6-D4A00362E5E6}"/>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7680229" y="2973895"/>
              <a:ext cx="4507066" cy="3873332"/>
            </a:xfrm>
            <a:prstGeom prst="rect">
              <a:avLst/>
            </a:prstGeom>
          </p:spPr>
        </p:pic>
        <p:pic>
          <p:nvPicPr>
            <p:cNvPr id="18" name="Picture 17" descr="A person and person shaking hands&#10;&#10;Description automatically generated with medium confidence">
              <a:extLst>
                <a:ext uri="{FF2B5EF4-FFF2-40B4-BE49-F238E27FC236}">
                  <a16:creationId xmlns:a16="http://schemas.microsoft.com/office/drawing/2014/main" id="{56919186-1102-4E4A-8C9D-2FAF7B4E407B}"/>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7684933" y="-25168"/>
              <a:ext cx="4507066" cy="2999063"/>
            </a:xfrm>
            <a:prstGeom prst="rect">
              <a:avLst/>
            </a:prstGeom>
          </p:spPr>
        </p:pic>
      </p:grpSp>
      <p:sp>
        <p:nvSpPr>
          <p:cNvPr id="9" name="TextBox 8">
            <a:extLst>
              <a:ext uri="{FF2B5EF4-FFF2-40B4-BE49-F238E27FC236}">
                <a16:creationId xmlns:a16="http://schemas.microsoft.com/office/drawing/2014/main" id="{375A8454-BFCC-4596-BF31-ECF818FE74B7}"/>
              </a:ext>
            </a:extLst>
          </p:cNvPr>
          <p:cNvSpPr txBox="1"/>
          <p:nvPr/>
        </p:nvSpPr>
        <p:spPr>
          <a:xfrm>
            <a:off x="71413" y="516198"/>
            <a:ext cx="6934698" cy="633102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b="1" dirty="0">
                <a:latin typeface="Arial" panose="020B0604020202020204" pitchFamily="34" charset="0"/>
                <a:cs typeface="Arial" panose="020B0604020202020204" pitchFamily="34" charset="0"/>
              </a:rPr>
              <a:t>Program Goal: </a:t>
            </a:r>
            <a:r>
              <a:rPr lang="en-US" dirty="0">
                <a:latin typeface="Arial" panose="020B0604020202020204" pitchFamily="34" charset="0"/>
                <a:cs typeface="Arial" panose="020B0604020202020204" pitchFamily="34" charset="0"/>
              </a:rPr>
              <a:t>Applies to contracts for construction projects and is designed to encourage the utilization of veteran- owned subcontractors in the performance of the contract</a:t>
            </a:r>
            <a:endParaRPr lang="en-US" b="1"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b="1" dirty="0">
                <a:latin typeface="Arial" panose="020B0604020202020204" pitchFamily="34" charset="0"/>
                <a:cs typeface="Arial" panose="020B0604020202020204" pitchFamily="34" charset="0"/>
              </a:rPr>
              <a:t>Key Points:</a:t>
            </a:r>
          </a:p>
          <a:p>
            <a:pPr marL="800100" lvl="1"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Bidder must utilize veteran-owned small local businesses  (VBE) as subcontractors </a:t>
            </a:r>
          </a:p>
          <a:p>
            <a:pPr marL="800100" lvl="1"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Tiered incentive based on the Bidder’s commitment to the use of veteran-owned subcontractors in the performance of the contract:</a:t>
            </a:r>
          </a:p>
          <a:p>
            <a:pPr marL="1200150" lvl="2" indent="-285750">
              <a:buFont typeface="Wingdings" panose="05000000000000000000" pitchFamily="2" charset="2"/>
              <a:buChar char="§"/>
            </a:pPr>
            <a:r>
              <a:rPr lang="en-US" dirty="0">
                <a:latin typeface="Arial" panose="020B0604020202020204" pitchFamily="34" charset="0"/>
                <a:cs typeface="Arial" panose="020B0604020202020204" pitchFamily="34" charset="0"/>
              </a:rPr>
              <a:t>If the commitment is 1-16%, the Incentive is 0.5% of the contract base bid;</a:t>
            </a:r>
          </a:p>
          <a:p>
            <a:pPr marL="1200150" lvl="2" indent="-285750">
              <a:buFont typeface="Wingdings" panose="05000000000000000000" pitchFamily="2" charset="2"/>
              <a:buChar char="§"/>
            </a:pPr>
            <a:r>
              <a:rPr lang="en-US" dirty="0">
                <a:latin typeface="Arial" panose="020B0604020202020204" pitchFamily="34" charset="0"/>
                <a:cs typeface="Arial" panose="020B0604020202020204" pitchFamily="34" charset="0"/>
              </a:rPr>
              <a:t>If the commitment is 17-32% the Incentive is 1% of the contract base bid;</a:t>
            </a:r>
          </a:p>
          <a:p>
            <a:pPr marL="1200150" lvl="2" indent="-285750">
              <a:buFont typeface="Wingdings" panose="05000000000000000000" pitchFamily="2" charset="2"/>
              <a:buChar char="§"/>
            </a:pPr>
            <a:r>
              <a:rPr lang="en-US" dirty="0">
                <a:latin typeface="Arial" panose="020B0604020202020204" pitchFamily="34" charset="0"/>
                <a:cs typeface="Arial" panose="020B0604020202020204" pitchFamily="34" charset="0"/>
              </a:rPr>
              <a:t>If the commitment is 33-49% the Incentive is 1.5% of the contract base bid;</a:t>
            </a:r>
          </a:p>
          <a:p>
            <a:pPr marL="1200150" lvl="2" indent="-285750">
              <a:buFont typeface="Wingdings" panose="05000000000000000000" pitchFamily="2" charset="2"/>
              <a:buChar char="§"/>
            </a:pPr>
            <a:r>
              <a:rPr lang="en-US" dirty="0">
                <a:latin typeface="Arial" panose="020B0604020202020204" pitchFamily="34" charset="0"/>
                <a:cs typeface="Arial" panose="020B0604020202020204" pitchFamily="34" charset="0"/>
              </a:rPr>
              <a:t>If the commitment is 50% or greater, the Incentive is 2% of the contract base bid.</a:t>
            </a:r>
          </a:p>
          <a:p>
            <a:pPr lvl="1">
              <a:lnSpc>
                <a:spcPct val="150000"/>
              </a:lnSpc>
            </a:pP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26</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1593668"/>
            <a:ext cx="3693379" cy="3119055"/>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63" y="69860"/>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50846" y="1593668"/>
            <a:ext cx="3605347" cy="3175960"/>
          </a:xfrm>
        </p:spPr>
        <p:txBody>
          <a:bodyPr anchor="ctr">
            <a:noAutofit/>
          </a:bodyPr>
          <a:lstStyle/>
          <a:p>
            <a:r>
              <a:rPr lang="en-US" sz="4400" dirty="0">
                <a:solidFill>
                  <a:schemeClr val="bg1"/>
                </a:solidFill>
                <a:latin typeface="Big Shoulders Display Black" pitchFamily="2" charset="0"/>
              </a:rPr>
              <a:t>Veteran-owned Subcontractor Utilization Bid Incentive</a:t>
            </a:r>
          </a:p>
        </p:txBody>
      </p:sp>
      <p:sp>
        <p:nvSpPr>
          <p:cNvPr id="10" name="Rectangle 9">
            <a:extLst>
              <a:ext uri="{FF2B5EF4-FFF2-40B4-BE49-F238E27FC236}">
                <a16:creationId xmlns:a16="http://schemas.microsoft.com/office/drawing/2014/main" id="{3F88523C-BFA4-4BFC-AC4E-99DEB57C1D07}"/>
              </a:ext>
            </a:extLst>
          </p:cNvPr>
          <p:cNvSpPr/>
          <p:nvPr/>
        </p:nvSpPr>
        <p:spPr>
          <a:xfrm>
            <a:off x="8484589" y="5222798"/>
            <a:ext cx="3049829" cy="1208152"/>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90A84D3B-1082-47EE-97EE-3D44897EC4CB}"/>
              </a:ext>
            </a:extLst>
          </p:cNvPr>
          <p:cNvSpPr txBox="1">
            <a:spLocks/>
          </p:cNvSpPr>
          <p:nvPr/>
        </p:nvSpPr>
        <p:spPr>
          <a:xfrm>
            <a:off x="8686134" y="5155615"/>
            <a:ext cx="2734770" cy="149221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solidFill>
                  <a:schemeClr val="bg1"/>
                </a:solidFill>
                <a:latin typeface="Big Shoulders Display Black" pitchFamily="2" charset="0"/>
              </a:rPr>
              <a:t>Municipal Code: </a:t>
            </a:r>
          </a:p>
          <a:p>
            <a:r>
              <a:rPr lang="en-US" sz="2000" dirty="0">
                <a:solidFill>
                  <a:schemeClr val="bg1"/>
                </a:solidFill>
                <a:latin typeface="Big Shoulders Display Black" pitchFamily="2" charset="0"/>
              </a:rPr>
              <a:t>2-92-940</a:t>
            </a:r>
          </a:p>
        </p:txBody>
      </p:sp>
    </p:spTree>
    <p:extLst>
      <p:ext uri="{BB962C8B-B14F-4D97-AF65-F5344CB8AC3E}">
        <p14:creationId xmlns:p14="http://schemas.microsoft.com/office/powerpoint/2010/main" val="3209798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City-Based Manufacturers Bid Incentive</a:t>
            </a:r>
            <a:br>
              <a:rPr lang="en-US" sz="4400" dirty="0">
                <a:solidFill>
                  <a:schemeClr val="bg1"/>
                </a:solidFill>
                <a:latin typeface="Big Shoulders Display Black" pitchFamily="2" charset="0"/>
              </a:rPr>
            </a:br>
            <a:br>
              <a:rPr lang="en-US" sz="4400" dirty="0">
                <a:solidFill>
                  <a:schemeClr val="bg1"/>
                </a:solidFill>
                <a:latin typeface="Big Shoulders Display Black" pitchFamily="2" charset="0"/>
              </a:rPr>
            </a:br>
            <a:br>
              <a:rPr lang="en-US" sz="4400" dirty="0">
                <a:solidFill>
                  <a:schemeClr val="bg1"/>
                </a:solidFill>
                <a:latin typeface="Big Shoulders Display Black" pitchFamily="2" charset="0"/>
              </a:rPr>
            </a:br>
            <a:r>
              <a:rPr lang="en-US" sz="4000" dirty="0">
                <a:solidFill>
                  <a:schemeClr val="bg1"/>
                </a:solidFill>
                <a:latin typeface="Big Shoulders Display Black" pitchFamily="2" charset="0"/>
              </a:rPr>
              <a:t>Municipal Code: 2-92-410</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792175"/>
            <a:ext cx="6720538" cy="6858288"/>
          </a:xfrm>
          <a:prstGeom prst="rect">
            <a:avLst/>
          </a:prstGeom>
          <a:noFill/>
        </p:spPr>
        <p:txBody>
          <a:bodyPr wrap="square" rtlCol="0">
            <a:spAutoFit/>
          </a:bodyPr>
          <a:lstStyle/>
          <a:p>
            <a:pPr marL="285750" indent="-285750" algn="just">
              <a:buFont typeface="Wingdings" panose="05000000000000000000" pitchFamily="2" charset="2"/>
              <a:buChar char="§"/>
            </a:pPr>
            <a:r>
              <a:rPr lang="en-US" sz="2200" b="1" dirty="0">
                <a:solidFill>
                  <a:srgbClr val="333B46"/>
                </a:solidFill>
                <a:latin typeface="Arial" panose="020B0604020202020204" pitchFamily="34" charset="0"/>
                <a:cs typeface="Arial" panose="020B0604020202020204" pitchFamily="34" charset="0"/>
              </a:rPr>
              <a:t>Program Goal: </a:t>
            </a:r>
            <a:r>
              <a:rPr lang="en-US" sz="2200" dirty="0">
                <a:solidFill>
                  <a:srgbClr val="333B46"/>
                </a:solidFill>
                <a:latin typeface="Arial" panose="020B0604020202020204" pitchFamily="34" charset="0"/>
                <a:cs typeface="Arial" panose="020B0604020202020204" pitchFamily="34" charset="0"/>
              </a:rPr>
              <a:t>Designed to increase contracting/supply opportunities and participation by city-based manufacturers</a:t>
            </a:r>
          </a:p>
          <a:p>
            <a:pPr algn="just"/>
            <a:endParaRPr lang="en-US" sz="2200" b="1" dirty="0">
              <a:solidFill>
                <a:srgbClr val="333B46"/>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n-US" sz="2200" b="1" dirty="0">
                <a:solidFill>
                  <a:srgbClr val="333B46"/>
                </a:solidFill>
                <a:latin typeface="Arial" panose="020B0604020202020204" pitchFamily="34" charset="0"/>
                <a:cs typeface="Arial" panose="020B0604020202020204" pitchFamily="34" charset="0"/>
              </a:rPr>
              <a:t>Key Points:</a:t>
            </a:r>
          </a:p>
          <a:p>
            <a:pPr marL="742950" lvl="1" indent="-285750" algn="just">
              <a:buFont typeface="Wingdings" panose="05000000000000000000" pitchFamily="2" charset="2"/>
              <a:buChar char="§"/>
            </a:pPr>
            <a:r>
              <a:rPr lang="en-US" sz="2200" dirty="0">
                <a:solidFill>
                  <a:srgbClr val="333B46"/>
                </a:solidFill>
                <a:latin typeface="Arial" panose="020B0604020202020204" pitchFamily="34" charset="0"/>
                <a:cs typeface="Arial" panose="020B0604020202020204" pitchFamily="34" charset="0"/>
              </a:rPr>
              <a:t>Manufacturer licensed, taxed and operating in the City </a:t>
            </a:r>
          </a:p>
          <a:p>
            <a:pPr lvl="1" algn="just"/>
            <a:endParaRPr lang="en-US" sz="2200" dirty="0">
              <a:solidFill>
                <a:srgbClr val="333B46"/>
              </a:solidFill>
              <a:latin typeface="Arial" panose="020B0604020202020204" pitchFamily="34" charset="0"/>
              <a:cs typeface="Arial" panose="020B0604020202020204" pitchFamily="34" charset="0"/>
            </a:endParaRPr>
          </a:p>
          <a:p>
            <a:pPr marL="742950" lvl="1" indent="-285750" algn="just">
              <a:buFont typeface="Wingdings" panose="05000000000000000000" pitchFamily="2" charset="2"/>
              <a:buChar char="§"/>
            </a:pPr>
            <a:r>
              <a:rPr lang="en-US" sz="2200" dirty="0">
                <a:solidFill>
                  <a:srgbClr val="333B46"/>
                </a:solidFill>
                <a:latin typeface="Arial" panose="020B0604020202020204" pitchFamily="34" charset="0"/>
                <a:cs typeface="Arial" panose="020B0604020202020204" pitchFamily="34" charset="0"/>
              </a:rPr>
              <a:t>Contracts for goods with an estimated value of $100,000 or more.</a:t>
            </a:r>
          </a:p>
          <a:p>
            <a:pPr lvl="1" algn="just"/>
            <a:endParaRPr lang="en-US" sz="2200" dirty="0">
              <a:solidFill>
                <a:srgbClr val="333B46"/>
              </a:solidFill>
              <a:latin typeface="Arial" panose="020B0604020202020204" pitchFamily="34" charset="0"/>
              <a:cs typeface="Arial" panose="020B0604020202020204" pitchFamily="34" charset="0"/>
            </a:endParaRPr>
          </a:p>
          <a:p>
            <a:pPr marL="742950" lvl="1" indent="-285750" algn="just">
              <a:buFont typeface="Wingdings" panose="05000000000000000000" pitchFamily="2" charset="2"/>
              <a:buChar char="§"/>
            </a:pPr>
            <a:r>
              <a:rPr lang="en-US" sz="2200" dirty="0">
                <a:solidFill>
                  <a:srgbClr val="333B46"/>
                </a:solidFill>
                <a:latin typeface="Arial" panose="020B0604020202020204" pitchFamily="34" charset="0"/>
                <a:cs typeface="Arial" panose="020B0604020202020204" pitchFamily="34" charset="0"/>
              </a:rPr>
              <a:t>Tiered Incentive:</a:t>
            </a:r>
          </a:p>
          <a:p>
            <a:pPr marL="1200150" lvl="2" indent="-285750" algn="just">
              <a:buFont typeface="Wingdings" panose="05000000000000000000" pitchFamily="2" charset="2"/>
              <a:buChar char="§"/>
            </a:pPr>
            <a:r>
              <a:rPr lang="en-US" sz="2200" dirty="0">
                <a:solidFill>
                  <a:srgbClr val="333B46"/>
                </a:solidFill>
                <a:latin typeface="Arial" panose="020B0604020202020204" pitchFamily="34" charset="0"/>
                <a:cs typeface="Arial" panose="020B0604020202020204" pitchFamily="34" charset="0"/>
              </a:rPr>
              <a:t>Goods provided equals 25-49% results in 1% bid incentive </a:t>
            </a:r>
          </a:p>
          <a:p>
            <a:pPr marL="1200150" lvl="2" indent="-285750" algn="just">
              <a:buFont typeface="Wingdings" panose="05000000000000000000" pitchFamily="2" charset="2"/>
              <a:buChar char="§"/>
            </a:pPr>
            <a:r>
              <a:rPr lang="en-US" sz="2200" dirty="0">
                <a:solidFill>
                  <a:srgbClr val="333B46"/>
                </a:solidFill>
                <a:latin typeface="Arial" panose="020B0604020202020204" pitchFamily="34" charset="0"/>
                <a:cs typeface="Arial" panose="020B0604020202020204" pitchFamily="34" charset="0"/>
              </a:rPr>
              <a:t>Goods provided equals 50-74% results in 1.5% bid incentive </a:t>
            </a:r>
          </a:p>
          <a:p>
            <a:pPr marL="1200150" lvl="2" indent="-285750" algn="just">
              <a:buFont typeface="Wingdings" panose="05000000000000000000" pitchFamily="2" charset="2"/>
              <a:buChar char="§"/>
            </a:pPr>
            <a:r>
              <a:rPr lang="en-US" sz="2200" dirty="0">
                <a:solidFill>
                  <a:srgbClr val="333B46"/>
                </a:solidFill>
                <a:latin typeface="Arial" panose="020B0604020202020204" pitchFamily="34" charset="0"/>
                <a:cs typeface="Arial" panose="020B0604020202020204" pitchFamily="34" charset="0"/>
              </a:rPr>
              <a:t>Goods provided equals 75% or more results in 2% bid incentive </a:t>
            </a:r>
          </a:p>
          <a:p>
            <a:pPr lvl="2" algn="just"/>
            <a:endParaRPr lang="en-US" sz="2000" dirty="0">
              <a:solidFill>
                <a:srgbClr val="333B46"/>
              </a:solidFill>
              <a:latin typeface="Arial" panose="020B0604020202020204" pitchFamily="34" charset="0"/>
              <a:cs typeface="Arial" panose="020B0604020202020204" pitchFamily="34" charset="0"/>
            </a:endParaRPr>
          </a:p>
          <a:p>
            <a:pPr lvl="1">
              <a:lnSpc>
                <a:spcPct val="150000"/>
              </a:lnSpc>
            </a:pPr>
            <a:endParaRPr lang="en-US"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27</a:t>
            </a:fld>
            <a:endParaRPr lang="en-US" dirty="0"/>
          </a:p>
        </p:txBody>
      </p:sp>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790" y="224530"/>
            <a:ext cx="1989148" cy="405040"/>
          </a:xfrm>
          <a:prstGeom prst="rect">
            <a:avLst/>
          </a:prstGeom>
        </p:spPr>
      </p:pic>
    </p:spTree>
    <p:extLst>
      <p:ext uri="{BB962C8B-B14F-4D97-AF65-F5344CB8AC3E}">
        <p14:creationId xmlns:p14="http://schemas.microsoft.com/office/powerpoint/2010/main" val="1973532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406275" y="1673737"/>
            <a:ext cx="3605347" cy="3670663"/>
          </a:xfrm>
        </p:spPr>
        <p:txBody>
          <a:bodyPr anchor="ctr">
            <a:noAutofit/>
          </a:bodyPr>
          <a:lstStyle/>
          <a:p>
            <a:r>
              <a:rPr lang="en-US" sz="4400" dirty="0">
                <a:solidFill>
                  <a:schemeClr val="bg1"/>
                </a:solidFill>
                <a:latin typeface="Big Shoulders Display Black" pitchFamily="2" charset="0"/>
              </a:rPr>
              <a:t>Alternatively Powered Vehicles Bid Incentive</a:t>
            </a:r>
            <a:br>
              <a:rPr lang="en-US" sz="4400" dirty="0">
                <a:solidFill>
                  <a:schemeClr val="bg1"/>
                </a:solidFill>
                <a:latin typeface="Big Shoulders Display Black" pitchFamily="2" charset="0"/>
              </a:rPr>
            </a:br>
            <a:br>
              <a:rPr lang="en-US" sz="4400" dirty="0">
                <a:solidFill>
                  <a:schemeClr val="bg1"/>
                </a:solidFill>
                <a:latin typeface="Big Shoulders Display Black" pitchFamily="2" charset="0"/>
              </a:rPr>
            </a:br>
            <a:r>
              <a:rPr lang="en-US" sz="4000" dirty="0">
                <a:solidFill>
                  <a:schemeClr val="bg1"/>
                </a:solidFill>
                <a:latin typeface="Big Shoulders Display Black" pitchFamily="2" charset="0"/>
              </a:rPr>
              <a:t>Municipal Code: 2-92-413</a:t>
            </a:r>
          </a:p>
        </p:txBody>
      </p:sp>
      <p:sp>
        <p:nvSpPr>
          <p:cNvPr id="9" name="TextBox 8">
            <a:extLst>
              <a:ext uri="{FF2B5EF4-FFF2-40B4-BE49-F238E27FC236}">
                <a16:creationId xmlns:a16="http://schemas.microsoft.com/office/drawing/2014/main" id="{375A8454-BFCC-4596-BF31-ECF818FE74B7}"/>
              </a:ext>
            </a:extLst>
          </p:cNvPr>
          <p:cNvSpPr txBox="1"/>
          <p:nvPr/>
        </p:nvSpPr>
        <p:spPr>
          <a:xfrm>
            <a:off x="4630326" y="173156"/>
            <a:ext cx="7389395" cy="7000699"/>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000" b="1" dirty="0">
                <a:latin typeface="Arial" panose="020B0604020202020204" pitchFamily="34" charset="0"/>
                <a:cs typeface="Arial" panose="020B0604020202020204" pitchFamily="34" charset="0"/>
              </a:rPr>
              <a:t>Program Goal</a:t>
            </a:r>
            <a:r>
              <a:rPr lang="en-US" sz="2000" dirty="0">
                <a:latin typeface="Arial" panose="020B0604020202020204" pitchFamily="34" charset="0"/>
                <a:cs typeface="Arial" panose="020B0604020202020204" pitchFamily="34" charset="0"/>
              </a:rPr>
              <a:t>: Designed as an incentive for City vendors to use alternatively powered vehicles in their business fleet </a:t>
            </a:r>
          </a:p>
          <a:p>
            <a:pPr marL="285750" indent="-285750">
              <a:lnSpc>
                <a:spcPct val="150000"/>
              </a:lnSpc>
              <a:buFont typeface="Wingdings" panose="05000000000000000000" pitchFamily="2" charset="2"/>
              <a:buChar char="§"/>
            </a:pPr>
            <a:r>
              <a:rPr lang="en-US" sz="2000" b="1" dirty="0">
                <a:latin typeface="Arial" panose="020B0604020202020204" pitchFamily="34" charset="0"/>
                <a:cs typeface="Arial" panose="020B0604020202020204" pitchFamily="34" charset="0"/>
              </a:rPr>
              <a:t>Key Points:</a:t>
            </a:r>
          </a:p>
          <a:p>
            <a:pPr marL="742950" lvl="1" indent="-285750">
              <a:lnSpc>
                <a:spcPct val="15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An eligible business must </a:t>
            </a:r>
          </a:p>
          <a:p>
            <a:pPr marL="1200150" lvl="2" indent="-285750">
              <a:lnSpc>
                <a:spcPct val="15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1) be located in the Six County Region; </a:t>
            </a:r>
            <a:r>
              <a:rPr lang="en-US" sz="2000" b="1" dirty="0">
                <a:latin typeface="Arial" panose="020B0604020202020204" pitchFamily="34" charset="0"/>
                <a:cs typeface="Arial" panose="020B0604020202020204" pitchFamily="34" charset="0"/>
              </a:rPr>
              <a:t>and</a:t>
            </a:r>
          </a:p>
          <a:p>
            <a:pPr marL="1200150" lvl="2" indent="-285750">
              <a:lnSpc>
                <a:spcPct val="15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2) a majority of the fleet (at least 10 vehicles) must be located and used in the Six County Region; </a:t>
            </a:r>
            <a:r>
              <a:rPr lang="en-US" sz="2000" b="1" dirty="0">
                <a:latin typeface="Arial" panose="020B0604020202020204" pitchFamily="34" charset="0"/>
                <a:cs typeface="Arial" panose="020B0604020202020204" pitchFamily="34" charset="0"/>
              </a:rPr>
              <a:t>and </a:t>
            </a:r>
            <a:endParaRPr lang="en-US" sz="2000" dirty="0">
              <a:latin typeface="Arial" panose="020B0604020202020204" pitchFamily="34" charset="0"/>
              <a:cs typeface="Arial" panose="020B0604020202020204" pitchFamily="34" charset="0"/>
            </a:endParaRPr>
          </a:p>
          <a:p>
            <a:pPr marL="1200150" lvl="2" indent="-285750">
              <a:lnSpc>
                <a:spcPct val="15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3) the majority of those vehicles must be alternatively powered</a:t>
            </a:r>
          </a:p>
          <a:p>
            <a:pPr marL="742950" lvl="1" indent="-285750">
              <a:lnSpc>
                <a:spcPct val="15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Alternatively powered vehicles are fueled by alternative fuel including, but not limited to, natural gas, liquified petroleum, gas, hydrogen, ethanol E85, and electricity</a:t>
            </a:r>
          </a:p>
          <a:p>
            <a:pPr marL="742950" lvl="1" indent="-285750">
              <a:lnSpc>
                <a:spcPct val="15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Contracts of $100,000 or more</a:t>
            </a:r>
          </a:p>
          <a:p>
            <a:pPr marL="742950" lvl="1" indent="-285750">
              <a:lnSpc>
                <a:spcPct val="15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0.5% bid incentive   </a:t>
            </a:r>
          </a:p>
          <a:p>
            <a:pPr marL="1200150" lvl="2" indent="-285750">
              <a:lnSpc>
                <a:spcPct val="150000"/>
              </a:lnSpc>
              <a:buFont typeface="Wingdings" panose="05000000000000000000" pitchFamily="2" charset="2"/>
              <a:buChar char="§"/>
            </a:pPr>
            <a:endParaRPr lang="en-US" sz="22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28</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3083215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86C09C3-B159-4360-8846-8063B46D2ED6}"/>
              </a:ext>
            </a:extLst>
          </p:cNvPr>
          <p:cNvGrpSpPr/>
          <p:nvPr/>
        </p:nvGrpSpPr>
        <p:grpSpPr>
          <a:xfrm>
            <a:off x="7694340" y="-1"/>
            <a:ext cx="4497660" cy="6858278"/>
            <a:chOff x="7694340" y="-1"/>
            <a:chExt cx="4497660" cy="6858278"/>
          </a:xfrm>
        </p:grpSpPr>
        <p:pic>
          <p:nvPicPr>
            <p:cNvPr id="13" name="Picture 12" descr="A group of people standing in a room&#10;&#10;Description automatically generated with low confidence">
              <a:extLst>
                <a:ext uri="{FF2B5EF4-FFF2-40B4-BE49-F238E27FC236}">
                  <a16:creationId xmlns:a16="http://schemas.microsoft.com/office/drawing/2014/main" id="{D2176DDF-C9A7-4F3B-86D0-AA2D685B00A1}"/>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7694340" y="3048252"/>
              <a:ext cx="4497660" cy="3810025"/>
            </a:xfrm>
            <a:prstGeom prst="rect">
              <a:avLst/>
            </a:prstGeom>
          </p:spPr>
        </p:pic>
        <p:pic>
          <p:nvPicPr>
            <p:cNvPr id="8" name="Picture 7" descr="A group of people on a stage&#10;&#10;Description automatically generated with low confidence">
              <a:extLst>
                <a:ext uri="{FF2B5EF4-FFF2-40B4-BE49-F238E27FC236}">
                  <a16:creationId xmlns:a16="http://schemas.microsoft.com/office/drawing/2014/main" id="{A378A3A6-1495-4D8E-AA88-C229D6C35AB3}"/>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7694340" y="-1"/>
              <a:ext cx="4497660" cy="3048253"/>
            </a:xfrm>
            <a:prstGeom prst="rect">
              <a:avLst/>
            </a:prstGeom>
          </p:spPr>
        </p:pic>
      </p:grpSp>
      <p:sp>
        <p:nvSpPr>
          <p:cNvPr id="9" name="TextBox 8">
            <a:extLst>
              <a:ext uri="{FF2B5EF4-FFF2-40B4-BE49-F238E27FC236}">
                <a16:creationId xmlns:a16="http://schemas.microsoft.com/office/drawing/2014/main" id="{375A8454-BFCC-4596-BF31-ECF818FE74B7}"/>
              </a:ext>
            </a:extLst>
          </p:cNvPr>
          <p:cNvSpPr txBox="1"/>
          <p:nvPr/>
        </p:nvSpPr>
        <p:spPr>
          <a:xfrm>
            <a:off x="28631" y="516198"/>
            <a:ext cx="7665710" cy="650030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b="1" dirty="0">
                <a:latin typeface="Arial" panose="020B0604020202020204" pitchFamily="34" charset="0"/>
                <a:cs typeface="Arial" panose="020B0604020202020204" pitchFamily="34" charset="0"/>
              </a:rPr>
              <a:t>Program Goal: </a:t>
            </a:r>
            <a:r>
              <a:rPr lang="en-US" sz="2000" dirty="0">
                <a:latin typeface="Arial" panose="020B0604020202020204" pitchFamily="34" charset="0"/>
                <a:cs typeface="Arial" panose="020B0604020202020204" pitchFamily="34" charset="0"/>
              </a:rPr>
              <a:t>Designed to increase contracting opportunities and participation by business enterprises owned or operated by people with disabilities </a:t>
            </a:r>
            <a:endParaRPr lang="en-US" sz="2000" b="1"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2000" b="1" dirty="0">
                <a:latin typeface="Arial" panose="020B0604020202020204" pitchFamily="34" charset="0"/>
                <a:cs typeface="Arial" panose="020B0604020202020204" pitchFamily="34" charset="0"/>
              </a:rPr>
              <a:t>Key Points:</a:t>
            </a:r>
          </a:p>
          <a:p>
            <a:pPr marL="800100" lvl="1"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Business enterprise must be 51% or more owned by person with disability </a:t>
            </a:r>
          </a:p>
          <a:p>
            <a:pPr marL="800100" lvl="1"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Prime or Subcontractor </a:t>
            </a:r>
          </a:p>
          <a:p>
            <a:pPr marL="800100" lvl="1"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Must be a certified Business Enterprise Owned by People with Disabilities (BEPD)</a:t>
            </a:r>
          </a:p>
          <a:p>
            <a:pPr marL="800100" lvl="1"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Tiered incentive:</a:t>
            </a:r>
          </a:p>
          <a:p>
            <a:pPr marL="1200150" lvl="2" indent="-285750">
              <a:buFont typeface="Wingdings" panose="05000000000000000000" pitchFamily="2" charset="2"/>
              <a:buChar char="§"/>
            </a:pPr>
            <a:r>
              <a:rPr lang="en-US" sz="2000" dirty="0">
                <a:latin typeface="Arial" panose="020B0604020202020204" pitchFamily="34" charset="0"/>
                <a:cs typeface="Arial" panose="020B0604020202020204" pitchFamily="34" charset="0"/>
              </a:rPr>
              <a:t>Participation of 2-5% results in 1% bid incentive </a:t>
            </a:r>
          </a:p>
          <a:p>
            <a:pPr marL="1200150" lvl="2" indent="-285750">
              <a:buFont typeface="Wingdings" panose="05000000000000000000" pitchFamily="2" charset="2"/>
              <a:buChar char="§"/>
            </a:pPr>
            <a:r>
              <a:rPr lang="en-US" sz="2000" dirty="0">
                <a:latin typeface="Arial" panose="020B0604020202020204" pitchFamily="34" charset="0"/>
                <a:cs typeface="Arial" panose="020B0604020202020204" pitchFamily="34" charset="0"/>
              </a:rPr>
              <a:t>Participation of 6-9% results in 2% bid incentive </a:t>
            </a:r>
          </a:p>
          <a:p>
            <a:pPr marL="1200150" lvl="2" indent="-285750">
              <a:buFont typeface="Wingdings" panose="05000000000000000000" pitchFamily="2" charset="2"/>
              <a:buChar char="§"/>
            </a:pPr>
            <a:r>
              <a:rPr lang="en-US" sz="2000" dirty="0">
                <a:latin typeface="Arial" panose="020B0604020202020204" pitchFamily="34" charset="0"/>
                <a:cs typeface="Arial" panose="020B0604020202020204" pitchFamily="34" charset="0"/>
              </a:rPr>
              <a:t>Participation of 10-13% results in 3% bid incentive </a:t>
            </a:r>
          </a:p>
          <a:p>
            <a:pPr marL="1200150" lvl="2" indent="-285750">
              <a:buFont typeface="Wingdings" panose="05000000000000000000" pitchFamily="2" charset="2"/>
              <a:buChar char="§"/>
            </a:pPr>
            <a:r>
              <a:rPr lang="en-US" sz="2000" dirty="0">
                <a:latin typeface="Arial" panose="020B0604020202020204" pitchFamily="34" charset="0"/>
                <a:cs typeface="Arial" panose="020B0604020202020204" pitchFamily="34" charset="0"/>
              </a:rPr>
              <a:t>Participation of 14% or more results in 4% bid incentive </a:t>
            </a:r>
          </a:p>
          <a:p>
            <a:pPr marL="1200150" lvl="2" indent="-285750">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lnSpc>
                <a:spcPct val="150000"/>
              </a:lnSpc>
            </a:pP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29</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7972369" y="900231"/>
            <a:ext cx="3693379" cy="3119055"/>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763" y="133167"/>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016384" y="1145738"/>
            <a:ext cx="3605347" cy="2628040"/>
          </a:xfrm>
        </p:spPr>
        <p:txBody>
          <a:bodyPr anchor="ctr">
            <a:noAutofit/>
          </a:bodyPr>
          <a:lstStyle/>
          <a:p>
            <a:r>
              <a:rPr lang="en-US" sz="3500" dirty="0">
                <a:solidFill>
                  <a:schemeClr val="bg1"/>
                </a:solidFill>
                <a:latin typeface="Big Shoulders Display Black" pitchFamily="2" charset="0"/>
              </a:rPr>
              <a:t>Business Enterprises Owned or Operated By People with Disabilities</a:t>
            </a:r>
          </a:p>
        </p:txBody>
      </p:sp>
      <p:sp>
        <p:nvSpPr>
          <p:cNvPr id="10" name="Rectangle 9">
            <a:extLst>
              <a:ext uri="{FF2B5EF4-FFF2-40B4-BE49-F238E27FC236}">
                <a16:creationId xmlns:a16="http://schemas.microsoft.com/office/drawing/2014/main" id="{3F88523C-BFA4-4BFC-AC4E-99DEB57C1D07}"/>
              </a:ext>
            </a:extLst>
          </p:cNvPr>
          <p:cNvSpPr/>
          <p:nvPr/>
        </p:nvSpPr>
        <p:spPr>
          <a:xfrm>
            <a:off x="8294139" y="4590809"/>
            <a:ext cx="3049829" cy="1208152"/>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90A84D3B-1082-47EE-97EE-3D44897EC4CB}"/>
              </a:ext>
            </a:extLst>
          </p:cNvPr>
          <p:cNvSpPr txBox="1">
            <a:spLocks/>
          </p:cNvSpPr>
          <p:nvPr/>
        </p:nvSpPr>
        <p:spPr>
          <a:xfrm>
            <a:off x="8294139" y="4677508"/>
            <a:ext cx="3049829" cy="103475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solidFill>
                  <a:schemeClr val="bg1"/>
                </a:solidFill>
                <a:latin typeface="Big Shoulders Display Black" pitchFamily="2" charset="0"/>
              </a:rPr>
              <a:t>Municipal Code: </a:t>
            </a:r>
          </a:p>
          <a:p>
            <a:r>
              <a:rPr lang="en-US" sz="2000" dirty="0">
                <a:solidFill>
                  <a:schemeClr val="bg1"/>
                </a:solidFill>
                <a:latin typeface="Big Shoulders Display Black" pitchFamily="2" charset="0"/>
              </a:rPr>
              <a:t>2-92-337</a:t>
            </a:r>
          </a:p>
        </p:txBody>
      </p:sp>
    </p:spTree>
    <p:extLst>
      <p:ext uri="{BB962C8B-B14F-4D97-AF65-F5344CB8AC3E}">
        <p14:creationId xmlns:p14="http://schemas.microsoft.com/office/powerpoint/2010/main" val="698951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11" name="Rectangle 10">
            <a:extLst>
              <a:ext uri="{FF2B5EF4-FFF2-40B4-BE49-F238E27FC236}">
                <a16:creationId xmlns:a16="http://schemas.microsoft.com/office/drawing/2014/main" id="{D489A51F-25B0-454A-BA6E-89D41C085C14}"/>
              </a:ext>
            </a:extLst>
          </p:cNvPr>
          <p:cNvSpPr/>
          <p:nvPr/>
        </p:nvSpPr>
        <p:spPr>
          <a:xfrm>
            <a:off x="465826" y="855664"/>
            <a:ext cx="10685253" cy="139249"/>
          </a:xfrm>
          <a:prstGeom prst="rect">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pic>
        <p:nvPicPr>
          <p:cNvPr id="13" name="Picture 2">
            <a:extLst>
              <a:ext uri="{FF2B5EF4-FFF2-40B4-BE49-F238E27FC236}">
                <a16:creationId xmlns:a16="http://schemas.microsoft.com/office/drawing/2014/main" id="{2ADD0C22-596D-413F-9E04-0D47BAA599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203" y="6320767"/>
            <a:ext cx="260350" cy="258763"/>
          </a:xfrm>
          <a:prstGeom prst="rect">
            <a:avLst/>
          </a:prstGeom>
          <a:solidFill>
            <a:srgbClr val="002060"/>
          </a:solidFill>
          <a:ln>
            <a:noFill/>
          </a:ln>
        </p:spPr>
      </p:pic>
      <p:pic>
        <p:nvPicPr>
          <p:cNvPr id="14" name="Picture 9" descr="Logo, icon&#10;&#10;Description automatically generated">
            <a:extLst>
              <a:ext uri="{FF2B5EF4-FFF2-40B4-BE49-F238E27FC236}">
                <a16:creationId xmlns:a16="http://schemas.microsoft.com/office/drawing/2014/main" id="{A69A6213-D5CA-4055-942F-F9214E543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7941" y="6325529"/>
            <a:ext cx="258762" cy="260350"/>
          </a:xfrm>
          <a:prstGeom prst="rect">
            <a:avLst/>
          </a:prstGeom>
          <a:solidFill>
            <a:srgbClr val="002060"/>
          </a:solidFill>
          <a:ln>
            <a:noFill/>
          </a:ln>
        </p:spPr>
      </p:pic>
      <p:pic>
        <p:nvPicPr>
          <p:cNvPr id="15" name="Picture 11" descr="A picture containing clipart&#10;&#10;Description automatically generated">
            <a:extLst>
              <a:ext uri="{FF2B5EF4-FFF2-40B4-BE49-F238E27FC236}">
                <a16:creationId xmlns:a16="http://schemas.microsoft.com/office/drawing/2014/main" id="{5C1D4761-A67F-433A-ABA3-537967CD97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6116" y="6325529"/>
            <a:ext cx="260350" cy="260350"/>
          </a:xfrm>
          <a:prstGeom prst="rect">
            <a:avLst/>
          </a:prstGeom>
          <a:solidFill>
            <a:srgbClr val="002060"/>
          </a:solidFill>
          <a:ln>
            <a:noFill/>
          </a:ln>
        </p:spPr>
      </p:pic>
      <p:pic>
        <p:nvPicPr>
          <p:cNvPr id="16" name="Picture 13" descr="Logo&#10;&#10;Description automatically generated">
            <a:extLst>
              <a:ext uri="{FF2B5EF4-FFF2-40B4-BE49-F238E27FC236}">
                <a16:creationId xmlns:a16="http://schemas.microsoft.com/office/drawing/2014/main" id="{0E746495-B812-45BC-A88C-FA2554086C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2028" y="6325529"/>
            <a:ext cx="260350" cy="260350"/>
          </a:xfrm>
          <a:prstGeom prst="rect">
            <a:avLst/>
          </a:prstGeom>
          <a:solidFill>
            <a:srgbClr val="002060"/>
          </a:solidFill>
          <a:ln>
            <a:noFill/>
          </a:ln>
        </p:spPr>
      </p:pic>
      <p:sp>
        <p:nvSpPr>
          <p:cNvPr id="17" name="TextBox 14">
            <a:extLst>
              <a:ext uri="{FF2B5EF4-FFF2-40B4-BE49-F238E27FC236}">
                <a16:creationId xmlns:a16="http://schemas.microsoft.com/office/drawing/2014/main" id="{89A02575-98D1-428C-BC25-733F5264A98D}"/>
              </a:ext>
            </a:extLst>
          </p:cNvPr>
          <p:cNvSpPr txBox="1">
            <a:spLocks noChangeArrowheads="1"/>
          </p:cNvSpPr>
          <p:nvPr/>
        </p:nvSpPr>
        <p:spPr bwMode="auto">
          <a:xfrm>
            <a:off x="3293853" y="6346166"/>
            <a:ext cx="1219200" cy="261938"/>
          </a:xfrm>
          <a:prstGeom prst="rect">
            <a:avLst/>
          </a:prstGeom>
          <a:solidFill>
            <a:srgbClr val="002060"/>
          </a:solidFill>
          <a:ln>
            <a:noFill/>
          </a:ln>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defTabSz="6858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defTabSz="6858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fontAlgn="base">
              <a:lnSpc>
                <a:spcPct val="100000"/>
              </a:lnSpc>
              <a:spcBef>
                <a:spcPct val="0"/>
              </a:spcBef>
              <a:spcAft>
                <a:spcPct val="0"/>
              </a:spcAft>
              <a:buNone/>
            </a:pPr>
            <a:r>
              <a:rPr lang="en-US" altLang="en-US" sz="1100">
                <a:solidFill>
                  <a:srgbClr val="FFFFFF"/>
                </a:solidFill>
                <a:latin typeface="Roboto Light" panose="02000000000000000000" pitchFamily="2" charset="0"/>
                <a:cs typeface="Roboto Light" panose="02000000000000000000" pitchFamily="2" charset="0"/>
              </a:rPr>
              <a:t>@CHICAGODPS</a:t>
            </a:r>
          </a:p>
        </p:txBody>
      </p:sp>
      <p:sp>
        <p:nvSpPr>
          <p:cNvPr id="18" name="TextBox 15">
            <a:extLst>
              <a:ext uri="{FF2B5EF4-FFF2-40B4-BE49-F238E27FC236}">
                <a16:creationId xmlns:a16="http://schemas.microsoft.com/office/drawing/2014/main" id="{F6AA0811-C58D-44B7-A27A-3441096DD172}"/>
              </a:ext>
            </a:extLst>
          </p:cNvPr>
          <p:cNvSpPr txBox="1">
            <a:spLocks noChangeArrowheads="1"/>
          </p:cNvSpPr>
          <p:nvPr/>
        </p:nvSpPr>
        <p:spPr bwMode="auto">
          <a:xfrm>
            <a:off x="1698086" y="1418388"/>
            <a:ext cx="2818471" cy="415498"/>
          </a:xfrm>
          <a:prstGeom prst="rect">
            <a:avLst/>
          </a:prstGeom>
          <a:solidFill>
            <a:srgbClr val="0070C0"/>
          </a:solidFill>
          <a:ln>
            <a:solidFill>
              <a:srgbClr val="333B46"/>
            </a:solidFill>
          </a:ln>
        </p:spPr>
        <p:txBody>
          <a:bodyPr wrap="square">
            <a:spAutoFit/>
          </a:bodyPr>
          <a:lstStyle>
            <a:lvl1pPr defTabSz="685800">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defTabSz="6858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defTabSz="6858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algn="ctr" fontAlgn="base">
              <a:lnSpc>
                <a:spcPct val="100000"/>
              </a:lnSpc>
              <a:spcBef>
                <a:spcPct val="0"/>
              </a:spcBef>
              <a:spcAft>
                <a:spcPct val="0"/>
              </a:spcAft>
              <a:buNone/>
            </a:pPr>
            <a:r>
              <a:rPr lang="en-US" altLang="en-US" sz="2100" dirty="0">
                <a:solidFill>
                  <a:srgbClr val="FFFFFF"/>
                </a:solidFill>
                <a:latin typeface="Roboto Medium" panose="02000000000000000000" pitchFamily="2" charset="0"/>
                <a:cs typeface="Roboto Medium" panose="02000000000000000000" pitchFamily="2" charset="0"/>
              </a:rPr>
              <a:t>RESOURCE GUIDES</a:t>
            </a:r>
          </a:p>
        </p:txBody>
      </p:sp>
      <p:pic>
        <p:nvPicPr>
          <p:cNvPr id="19" name="Picture 18">
            <a:extLst>
              <a:ext uri="{FF2B5EF4-FFF2-40B4-BE49-F238E27FC236}">
                <a16:creationId xmlns:a16="http://schemas.microsoft.com/office/drawing/2014/main" id="{ACA7E10C-3F74-45FD-9885-7AF4920C1CE5}"/>
              </a:ext>
            </a:extLst>
          </p:cNvPr>
          <p:cNvPicPr>
            <a:picLocks noChangeAspect="1"/>
          </p:cNvPicPr>
          <p:nvPr/>
        </p:nvPicPr>
        <p:blipFill rotWithShape="1">
          <a:blip r:embed="rId8"/>
          <a:srcRect l="7203"/>
          <a:stretch/>
        </p:blipFill>
        <p:spPr>
          <a:xfrm>
            <a:off x="6510069" y="1085493"/>
            <a:ext cx="1777732" cy="2328952"/>
          </a:xfrm>
          <a:prstGeom prst="rect">
            <a:avLst/>
          </a:prstGeom>
          <a:solidFill>
            <a:srgbClr val="002060"/>
          </a:solidFill>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DB02738B-08B1-4F51-9F32-1D971567BA13}"/>
              </a:ext>
            </a:extLst>
          </p:cNvPr>
          <p:cNvPicPr>
            <a:picLocks noChangeAspect="1"/>
          </p:cNvPicPr>
          <p:nvPr/>
        </p:nvPicPr>
        <p:blipFill>
          <a:blip r:embed="rId9"/>
          <a:stretch>
            <a:fillRect/>
          </a:stretch>
        </p:blipFill>
        <p:spPr>
          <a:xfrm>
            <a:off x="8451012" y="1063783"/>
            <a:ext cx="1777732" cy="2316546"/>
          </a:xfrm>
          <a:prstGeom prst="rect">
            <a:avLst/>
          </a:prstGeom>
          <a:solidFill>
            <a:srgbClr val="002060"/>
          </a:solidFill>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04B6A3B9-BF41-4B9F-9557-FD2C7F8F2DA8}"/>
              </a:ext>
            </a:extLst>
          </p:cNvPr>
          <p:cNvPicPr>
            <a:picLocks noChangeAspect="1"/>
          </p:cNvPicPr>
          <p:nvPr/>
        </p:nvPicPr>
        <p:blipFill>
          <a:blip r:embed="rId10"/>
          <a:stretch>
            <a:fillRect/>
          </a:stretch>
        </p:blipFill>
        <p:spPr>
          <a:xfrm>
            <a:off x="6533073" y="3518509"/>
            <a:ext cx="1777732" cy="2325407"/>
          </a:xfrm>
          <a:prstGeom prst="rect">
            <a:avLst/>
          </a:prstGeom>
          <a:solidFill>
            <a:srgbClr val="002060"/>
          </a:solidFill>
          <a:ln>
            <a:noFill/>
          </a:ln>
          <a:effectLst>
            <a:outerShdw blurRad="190500" algn="tl" rotWithShape="0">
              <a:srgbClr val="000000">
                <a:alpha val="70000"/>
              </a:srgbClr>
            </a:outerShdw>
          </a:effectLst>
        </p:spPr>
      </p:pic>
      <p:pic>
        <p:nvPicPr>
          <p:cNvPr id="22" name="Picture 21">
            <a:extLst>
              <a:ext uri="{FF2B5EF4-FFF2-40B4-BE49-F238E27FC236}">
                <a16:creationId xmlns:a16="http://schemas.microsoft.com/office/drawing/2014/main" id="{4A96BC0C-F8A0-4359-B84F-8D83C1311B68}"/>
              </a:ext>
            </a:extLst>
          </p:cNvPr>
          <p:cNvPicPr>
            <a:picLocks noChangeAspect="1"/>
          </p:cNvPicPr>
          <p:nvPr/>
        </p:nvPicPr>
        <p:blipFill>
          <a:blip r:embed="rId11"/>
          <a:stretch>
            <a:fillRect/>
          </a:stretch>
        </p:blipFill>
        <p:spPr>
          <a:xfrm>
            <a:off x="8468265" y="3444487"/>
            <a:ext cx="1777732" cy="2398472"/>
          </a:xfrm>
          <a:prstGeom prst="rect">
            <a:avLst/>
          </a:prstGeom>
          <a:solidFill>
            <a:srgbClr val="002060"/>
          </a:solidFill>
          <a:ln>
            <a:noFill/>
          </a:ln>
          <a:effectLst>
            <a:outerShdw blurRad="190500" algn="tl" rotWithShape="0">
              <a:srgbClr val="000000">
                <a:alpha val="70000"/>
              </a:srgbClr>
            </a:outerShdw>
          </a:effectLst>
        </p:spPr>
      </p:pic>
      <p:sp>
        <p:nvSpPr>
          <p:cNvPr id="23" name="TextBox 22">
            <a:extLst>
              <a:ext uri="{FF2B5EF4-FFF2-40B4-BE49-F238E27FC236}">
                <a16:creationId xmlns:a16="http://schemas.microsoft.com/office/drawing/2014/main" id="{670CA0A6-3F24-4EF7-91DF-3C1B68C9797F}"/>
              </a:ext>
            </a:extLst>
          </p:cNvPr>
          <p:cNvSpPr txBox="1"/>
          <p:nvPr/>
        </p:nvSpPr>
        <p:spPr>
          <a:xfrm>
            <a:off x="847288" y="2093793"/>
            <a:ext cx="5079988" cy="3046988"/>
          </a:xfrm>
          <a:prstGeom prst="rect">
            <a:avLst/>
          </a:prstGeom>
          <a:solidFill>
            <a:srgbClr val="0070C0"/>
          </a:solidFill>
          <a:ln>
            <a:solidFill>
              <a:srgbClr val="333B46"/>
            </a:solidFill>
          </a:ln>
        </p:spPr>
        <p:txBody>
          <a:bodyPr wrap="square">
            <a:spAutoFit/>
          </a:bodyPr>
          <a:lstStyle/>
          <a:p>
            <a:pPr marL="214313" indent="-214313" defTabSz="685800">
              <a:buFont typeface="Wingdings" pitchFamily="2" charset="2"/>
              <a:buChar char="§"/>
              <a:defRPr/>
            </a:pPr>
            <a:r>
              <a:rPr lang="en-US" sz="1600" dirty="0">
                <a:solidFill>
                  <a:prstClr val="white"/>
                </a:solidFill>
                <a:latin typeface="Calibri" panose="020F0502020204030204" pitchFamily="34" charset="0"/>
                <a:cs typeface="Calibri" panose="020F0502020204030204" pitchFamily="34" charset="0"/>
              </a:rPr>
              <a:t>DPS has published a four-volume set of Resource Guides, expanding on the guiding principle of transparency.</a:t>
            </a:r>
          </a:p>
          <a:p>
            <a:pPr defTabSz="685800">
              <a:defRPr/>
            </a:pPr>
            <a:endParaRPr lang="en-US" sz="1600" dirty="0">
              <a:solidFill>
                <a:prstClr val="white"/>
              </a:solidFill>
              <a:latin typeface="Calibri" panose="020F0502020204030204" pitchFamily="34" charset="0"/>
              <a:cs typeface="Calibri" panose="020F0502020204030204" pitchFamily="34" charset="0"/>
            </a:endParaRPr>
          </a:p>
          <a:p>
            <a:pPr marL="214313" indent="-214313" defTabSz="685800">
              <a:buFont typeface="Wingdings" pitchFamily="2" charset="2"/>
              <a:buChar char="§"/>
              <a:defRPr/>
            </a:pPr>
            <a:r>
              <a:rPr lang="en-US" sz="1600" dirty="0">
                <a:solidFill>
                  <a:prstClr val="white"/>
                </a:solidFill>
                <a:latin typeface="Calibri" panose="020F0502020204030204" pitchFamily="34" charset="0"/>
                <a:cs typeface="Calibri" panose="020F0502020204030204" pitchFamily="34" charset="0"/>
              </a:rPr>
              <a:t>The Resource Guides were divided into key areas of the procurement process:</a:t>
            </a:r>
          </a:p>
          <a:p>
            <a:pPr marL="557213" lvl="1" indent="-214313" defTabSz="685800">
              <a:buFont typeface="Wingdings" pitchFamily="2" charset="2"/>
              <a:buChar char="Ø"/>
              <a:defRPr/>
            </a:pPr>
            <a:r>
              <a:rPr lang="en-US" sz="1600" dirty="0">
                <a:solidFill>
                  <a:prstClr val="white"/>
                </a:solidFill>
                <a:latin typeface="Calibri" panose="020F0502020204030204" pitchFamily="34" charset="0"/>
                <a:cs typeface="Calibri" panose="020F0502020204030204" pitchFamily="34" charset="0"/>
              </a:rPr>
              <a:t>Contract Administration</a:t>
            </a:r>
          </a:p>
          <a:p>
            <a:pPr marL="557213" lvl="1" indent="-214313" defTabSz="685800">
              <a:buFont typeface="Wingdings" pitchFamily="2" charset="2"/>
              <a:buChar char="Ø"/>
              <a:defRPr/>
            </a:pPr>
            <a:r>
              <a:rPr lang="en-US" sz="1600" dirty="0">
                <a:solidFill>
                  <a:prstClr val="white"/>
                </a:solidFill>
                <a:latin typeface="Calibri" panose="020F0502020204030204" pitchFamily="34" charset="0"/>
                <a:cs typeface="Calibri" panose="020F0502020204030204" pitchFamily="34" charset="0"/>
              </a:rPr>
              <a:t>Incentives and Programs</a:t>
            </a:r>
          </a:p>
          <a:p>
            <a:pPr marL="557213" lvl="1" indent="-214313" defTabSz="685800">
              <a:buFont typeface="Wingdings" pitchFamily="2" charset="2"/>
              <a:buChar char="Ø"/>
              <a:defRPr/>
            </a:pPr>
            <a:r>
              <a:rPr lang="en-US" sz="1600" dirty="0">
                <a:solidFill>
                  <a:prstClr val="white"/>
                </a:solidFill>
                <a:latin typeface="Calibri" panose="020F0502020204030204" pitchFamily="34" charset="0"/>
                <a:cs typeface="Calibri" panose="020F0502020204030204" pitchFamily="34" charset="0"/>
              </a:rPr>
              <a:t>Certification</a:t>
            </a:r>
          </a:p>
          <a:p>
            <a:pPr marL="557213" lvl="1" indent="-214313" defTabSz="685800">
              <a:buFont typeface="Wingdings" pitchFamily="2" charset="2"/>
              <a:buChar char="Ø"/>
              <a:defRPr/>
            </a:pPr>
            <a:r>
              <a:rPr lang="en-US" sz="1600" dirty="0">
                <a:solidFill>
                  <a:prstClr val="white"/>
                </a:solidFill>
                <a:latin typeface="Calibri" panose="020F0502020204030204" pitchFamily="34" charset="0"/>
                <a:cs typeface="Calibri" panose="020F0502020204030204" pitchFamily="34" charset="0"/>
              </a:rPr>
              <a:t>Compliance</a:t>
            </a:r>
          </a:p>
          <a:p>
            <a:pPr marL="342900" lvl="1" defTabSz="685800">
              <a:defRPr/>
            </a:pPr>
            <a:endParaRPr lang="en-US" sz="1600" dirty="0">
              <a:solidFill>
                <a:prstClr val="white"/>
              </a:solidFill>
              <a:latin typeface="Calibri" panose="020F0502020204030204" pitchFamily="34" charset="0"/>
              <a:cs typeface="Calibri" panose="020F0502020204030204" pitchFamily="34" charset="0"/>
            </a:endParaRPr>
          </a:p>
          <a:p>
            <a:pPr marL="214313" indent="-214313" defTabSz="685800">
              <a:buFont typeface="Wingdings" pitchFamily="2" charset="2"/>
              <a:buChar char="§"/>
              <a:defRPr/>
            </a:pPr>
            <a:r>
              <a:rPr lang="en-US" sz="1600" dirty="0">
                <a:solidFill>
                  <a:prstClr val="white"/>
                </a:solidFill>
                <a:latin typeface="Calibri" panose="020F0502020204030204" pitchFamily="34" charset="0"/>
                <a:ea typeface="Roboto" panose="02000000000000000000" pitchFamily="2" charset="0"/>
                <a:cs typeface="Calibri" panose="020F0502020204030204" pitchFamily="34" charset="0"/>
              </a:rPr>
              <a:t>Download now at </a:t>
            </a:r>
            <a:r>
              <a:rPr lang="en-US" sz="1600" dirty="0" err="1">
                <a:solidFill>
                  <a:prstClr val="white"/>
                </a:solidFill>
                <a:latin typeface="Calibri" panose="020F0502020204030204" pitchFamily="34" charset="0"/>
                <a:ea typeface="Roboto" panose="02000000000000000000" pitchFamily="2" charset="0"/>
                <a:cs typeface="Calibri" panose="020F0502020204030204" pitchFamily="34" charset="0"/>
              </a:rPr>
              <a:t>www.chicago.gov</a:t>
            </a:r>
            <a:r>
              <a:rPr lang="en-US" sz="1600" dirty="0">
                <a:solidFill>
                  <a:prstClr val="white"/>
                </a:solidFill>
                <a:latin typeface="Calibri" panose="020F0502020204030204" pitchFamily="34" charset="0"/>
                <a:ea typeface="Roboto" panose="02000000000000000000" pitchFamily="2" charset="0"/>
                <a:cs typeface="Calibri" panose="020F0502020204030204" pitchFamily="34" charset="0"/>
              </a:rPr>
              <a:t>/</a:t>
            </a:r>
            <a:r>
              <a:rPr lang="en-US" sz="1600" dirty="0" err="1">
                <a:solidFill>
                  <a:prstClr val="white"/>
                </a:solidFill>
                <a:latin typeface="Calibri" panose="020F0502020204030204" pitchFamily="34" charset="0"/>
                <a:ea typeface="Roboto" panose="02000000000000000000" pitchFamily="2" charset="0"/>
                <a:cs typeface="Calibri" panose="020F0502020204030204" pitchFamily="34" charset="0"/>
              </a:rPr>
              <a:t>dpsguides</a:t>
            </a:r>
            <a:endParaRPr lang="en-US" sz="1600" dirty="0">
              <a:solidFill>
                <a:prstClr val="white"/>
              </a:solidFill>
              <a:latin typeface="Calibri" panose="020F0502020204030204" pitchFamily="34" charset="0"/>
              <a:ea typeface="Roboto" panose="02000000000000000000" pitchFamily="2" charset="0"/>
              <a:cs typeface="Calibri" panose="020F0502020204030204" pitchFamily="34" charset="0"/>
            </a:endParaRPr>
          </a:p>
        </p:txBody>
      </p:sp>
      <p:sp>
        <p:nvSpPr>
          <p:cNvPr id="25" name="Rectangle 24">
            <a:extLst>
              <a:ext uri="{FF2B5EF4-FFF2-40B4-BE49-F238E27FC236}">
                <a16:creationId xmlns:a16="http://schemas.microsoft.com/office/drawing/2014/main" id="{B9B9FD3C-BD67-4433-941A-64AD65D1D163}"/>
              </a:ext>
            </a:extLst>
          </p:cNvPr>
          <p:cNvSpPr/>
          <p:nvPr/>
        </p:nvSpPr>
        <p:spPr>
          <a:xfrm>
            <a:off x="506082" y="5979754"/>
            <a:ext cx="10685253" cy="139249"/>
          </a:xfrm>
          <a:prstGeom prst="rect">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2108009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City-Based Business Bid Incentive</a:t>
            </a:r>
            <a:br>
              <a:rPr lang="en-US" sz="4400" dirty="0">
                <a:solidFill>
                  <a:schemeClr val="bg1"/>
                </a:solidFill>
                <a:latin typeface="Big Shoulders Display Black" pitchFamily="2" charset="0"/>
              </a:rPr>
            </a:br>
            <a:br>
              <a:rPr lang="en-US" sz="4400" dirty="0">
                <a:solidFill>
                  <a:schemeClr val="bg1"/>
                </a:solidFill>
                <a:latin typeface="Big Shoulders Display Black" pitchFamily="2" charset="0"/>
              </a:rPr>
            </a:br>
            <a:br>
              <a:rPr lang="en-US" sz="4400" dirty="0">
                <a:solidFill>
                  <a:schemeClr val="bg1"/>
                </a:solidFill>
                <a:latin typeface="Big Shoulders Display Black" pitchFamily="2" charset="0"/>
              </a:rPr>
            </a:br>
            <a:r>
              <a:rPr lang="en-US" sz="4000" dirty="0">
                <a:solidFill>
                  <a:schemeClr val="bg1"/>
                </a:solidFill>
                <a:latin typeface="Big Shoulders Display Black" pitchFamily="2" charset="0"/>
              </a:rPr>
              <a:t>Municipal Code: 2-92-412</a:t>
            </a:r>
          </a:p>
        </p:txBody>
      </p:sp>
      <p:sp>
        <p:nvSpPr>
          <p:cNvPr id="9" name="TextBox 8">
            <a:extLst>
              <a:ext uri="{FF2B5EF4-FFF2-40B4-BE49-F238E27FC236}">
                <a16:creationId xmlns:a16="http://schemas.microsoft.com/office/drawing/2014/main" id="{375A8454-BFCC-4596-BF31-ECF818FE74B7}"/>
              </a:ext>
            </a:extLst>
          </p:cNvPr>
          <p:cNvSpPr txBox="1"/>
          <p:nvPr/>
        </p:nvSpPr>
        <p:spPr>
          <a:xfrm>
            <a:off x="0" y="305654"/>
            <a:ext cx="7694341" cy="6689011"/>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en-US" b="1" dirty="0">
                <a:solidFill>
                  <a:srgbClr val="333B46"/>
                </a:solidFill>
                <a:latin typeface="Arial" panose="020B0604020202020204" pitchFamily="34" charset="0"/>
                <a:cs typeface="Arial" panose="020B0604020202020204" pitchFamily="34" charset="0"/>
              </a:rPr>
              <a:t>Program Goal: </a:t>
            </a:r>
            <a:r>
              <a:rPr lang="en-US" dirty="0">
                <a:solidFill>
                  <a:srgbClr val="333B46"/>
                </a:solidFill>
                <a:latin typeface="Arial" panose="020B0604020202020204" pitchFamily="34" charset="0"/>
                <a:cs typeface="Arial" panose="020B0604020202020204" pitchFamily="34" charset="0"/>
              </a:rPr>
              <a:t>Designed to increase contracting opportunities and participation by city-based businesses </a:t>
            </a:r>
            <a:endParaRPr lang="en-US" b="1" dirty="0">
              <a:solidFill>
                <a:srgbClr val="333B46"/>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b="1" dirty="0">
                <a:solidFill>
                  <a:srgbClr val="333B46"/>
                </a:solidFill>
                <a:latin typeface="Arial" panose="020B0604020202020204" pitchFamily="34" charset="0"/>
                <a:cs typeface="Arial" panose="020B0604020202020204" pitchFamily="34" charset="0"/>
              </a:rPr>
              <a:t>Key Points:</a:t>
            </a:r>
          </a:p>
          <a:p>
            <a:pPr marL="742950" lvl="1" indent="-285750">
              <a:lnSpc>
                <a:spcPct val="150000"/>
              </a:lnSpc>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Contracts for $100,000 or more</a:t>
            </a:r>
          </a:p>
          <a:p>
            <a:pPr marL="742950" lvl="1" indent="-285750">
              <a:lnSpc>
                <a:spcPct val="150000"/>
              </a:lnSpc>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4% bid incentive if City-based</a:t>
            </a:r>
          </a:p>
          <a:p>
            <a:pPr marL="1200150" lvl="2" indent="-285750">
              <a:lnSpc>
                <a:spcPct val="150000"/>
              </a:lnSpc>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Conduct meaningful day-to-day business from a facility in the City </a:t>
            </a:r>
          </a:p>
          <a:p>
            <a:pPr marL="1200150" lvl="2" indent="-285750">
              <a:lnSpc>
                <a:spcPct val="150000"/>
              </a:lnSpc>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Majority of regular, full-time employees work out of City facility </a:t>
            </a:r>
          </a:p>
          <a:p>
            <a:pPr marL="1200150" lvl="2" indent="-285750">
              <a:lnSpc>
                <a:spcPct val="150000"/>
              </a:lnSpc>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Holds all City licenses, and </a:t>
            </a:r>
          </a:p>
          <a:p>
            <a:pPr marL="1200150" lvl="2" indent="-285750">
              <a:lnSpc>
                <a:spcPct val="150000"/>
              </a:lnSpc>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Subject to applicable City taxes </a:t>
            </a:r>
          </a:p>
          <a:p>
            <a:pPr marL="742950" lvl="1" indent="-285750">
              <a:lnSpc>
                <a:spcPct val="150000"/>
              </a:lnSpc>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6% bid incentive if firm qualifies for the 4% bid incentive and majority of regular, full-time workforce are City residents </a:t>
            </a:r>
          </a:p>
          <a:p>
            <a:pPr marL="742950" lvl="1" indent="-285750">
              <a:lnSpc>
                <a:spcPct val="150000"/>
              </a:lnSpc>
              <a:buFont typeface="Wingdings" panose="05000000000000000000" pitchFamily="2" charset="2"/>
              <a:buChar char="§"/>
            </a:pPr>
            <a:r>
              <a:rPr lang="en-US" dirty="0">
                <a:solidFill>
                  <a:srgbClr val="333B46"/>
                </a:solidFill>
                <a:latin typeface="Arial" panose="020B0604020202020204" pitchFamily="34" charset="0"/>
                <a:cs typeface="Arial" panose="020B0604020202020204" pitchFamily="34" charset="0"/>
              </a:rPr>
              <a:t>8% bid incentive if firm qualifies for the 6% bid incentive and the majority of its City resident workforce lives in socio-economically disadvantaged areas</a:t>
            </a:r>
          </a:p>
          <a:p>
            <a:pPr lvl="1">
              <a:lnSpc>
                <a:spcPct val="150000"/>
              </a:lnSpc>
            </a:pPr>
            <a:endParaRPr lang="en-US"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30</a:t>
            </a:fld>
            <a:endParaRPr lang="en-US" dirty="0"/>
          </a:p>
        </p:txBody>
      </p:sp>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10"/>
            <a:ext cx="1989148" cy="261635"/>
          </a:xfrm>
          <a:prstGeom prst="rect">
            <a:avLst/>
          </a:prstGeom>
        </p:spPr>
      </p:pic>
    </p:spTree>
    <p:extLst>
      <p:ext uri="{BB962C8B-B14F-4D97-AF65-F5344CB8AC3E}">
        <p14:creationId xmlns:p14="http://schemas.microsoft.com/office/powerpoint/2010/main" val="3432392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406275" y="1673737"/>
            <a:ext cx="3605347" cy="3670663"/>
          </a:xfrm>
        </p:spPr>
        <p:txBody>
          <a:bodyPr anchor="ctr">
            <a:noAutofit/>
          </a:bodyPr>
          <a:lstStyle/>
          <a:p>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Socio-Economically  Disadvantaged Areas</a:t>
            </a:r>
            <a:br>
              <a:rPr lang="en-US" sz="4400" dirty="0">
                <a:solidFill>
                  <a:schemeClr val="bg1"/>
                </a:solidFill>
                <a:latin typeface="Big Shoulders Display Black" pitchFamily="2" charset="0"/>
              </a:rPr>
            </a:br>
            <a:br>
              <a:rPr lang="en-US" sz="4400" dirty="0">
                <a:solidFill>
                  <a:schemeClr val="bg1"/>
                </a:solidFill>
                <a:latin typeface="Big Shoulders Display Black" pitchFamily="2" charset="0"/>
              </a:rPr>
            </a:br>
            <a:br>
              <a:rPr lang="en-US" sz="4400" dirty="0">
                <a:solidFill>
                  <a:schemeClr val="bg1"/>
                </a:solidFill>
                <a:latin typeface="Big Shoulders Display Black" pitchFamily="2" charset="0"/>
              </a:rPr>
            </a:br>
            <a:r>
              <a:rPr lang="en-US" sz="1500" dirty="0">
                <a:solidFill>
                  <a:schemeClr val="bg1"/>
                </a:solidFill>
                <a:latin typeface="Big Shoulders Display Black" pitchFamily="2" charset="0"/>
              </a:rPr>
              <a:t>Current copy of map located at https://www.chicago.gov/content/dam/city/depts/dps/RulesRegulations/ChicagoSocioEconDisadvantagedAreas_map.pdf</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31</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1DF1684B-9444-4EE8-AEAC-59017101F41C}"/>
              </a:ext>
            </a:extLst>
          </p:cNvPr>
          <p:cNvPicPr>
            <a:picLocks noChangeAspect="1"/>
          </p:cNvPicPr>
          <p:nvPr/>
        </p:nvPicPr>
        <p:blipFill rotWithShape="1">
          <a:blip r:embed="rId4"/>
          <a:srcRect l="20848" t="15951" r="63478" b="9988"/>
          <a:stretch/>
        </p:blipFill>
        <p:spPr bwMode="auto">
          <a:xfrm>
            <a:off x="5010148" y="1"/>
            <a:ext cx="6669361" cy="66824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54305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75A8454-BFCC-4596-BF31-ECF818FE74B7}"/>
              </a:ext>
            </a:extLst>
          </p:cNvPr>
          <p:cNvSpPr txBox="1"/>
          <p:nvPr/>
        </p:nvSpPr>
        <p:spPr>
          <a:xfrm>
            <a:off x="71413" y="516198"/>
            <a:ext cx="6934698" cy="557530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b="1" dirty="0">
                <a:latin typeface="Arial" panose="020B0604020202020204" pitchFamily="34" charset="0"/>
                <a:cs typeface="Arial" panose="020B0604020202020204" pitchFamily="34" charset="0"/>
              </a:rPr>
              <a:t>Program Goal: </a:t>
            </a:r>
            <a:r>
              <a:rPr lang="en-US" sz="2000" dirty="0">
                <a:latin typeface="Arial" panose="020B0604020202020204" pitchFamily="34" charset="0"/>
                <a:cs typeface="Arial" panose="020B0604020202020204" pitchFamily="34" charset="0"/>
              </a:rPr>
              <a:t>Designed as an incentive to encourage participation of MBEs and WBEs on contracts where no goals can be assigned </a:t>
            </a:r>
            <a:endParaRPr lang="en-US" sz="2000" b="1"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2000" b="1" dirty="0">
                <a:latin typeface="Arial" panose="020B0604020202020204" pitchFamily="34" charset="0"/>
                <a:cs typeface="Arial" panose="020B0604020202020204" pitchFamily="34" charset="0"/>
              </a:rPr>
              <a:t>Key Points:</a:t>
            </a:r>
          </a:p>
          <a:p>
            <a:pPr marL="800100" lvl="1"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On certain contracts, the City cannot set MBE/WBE participation goals because an insufficient number of certified firms are available; this bid incentive is available on these 0%/0% goals contracts </a:t>
            </a:r>
          </a:p>
          <a:p>
            <a:pPr marL="800100" lvl="1" indent="-342900">
              <a:lnSpc>
                <a:spcPct val="150000"/>
              </a:lnSpc>
              <a:buFont typeface="Arial" panose="020B0604020202020204" pitchFamily="34" charset="0"/>
              <a:buChar char="•"/>
            </a:pPr>
            <a:r>
              <a:rPr lang="en-US" sz="2000" dirty="0">
                <a:solidFill>
                  <a:srgbClr val="333B46"/>
                </a:solidFill>
                <a:latin typeface="Arial" panose="020B0604020202020204" pitchFamily="34" charset="0"/>
                <a:cs typeface="Arial" panose="020B0604020202020204" pitchFamily="34" charset="0"/>
              </a:rPr>
              <a:t>To be eligible for the incentive, a compliance plan must be submitted with the bid </a:t>
            </a:r>
          </a:p>
          <a:p>
            <a:pPr marL="800100" lvl="1" indent="-342900">
              <a:lnSpc>
                <a:spcPct val="150000"/>
              </a:lnSpc>
              <a:buFont typeface="Arial" panose="020B0604020202020204" pitchFamily="34" charset="0"/>
              <a:buChar char="•"/>
            </a:pPr>
            <a:r>
              <a:rPr lang="en-US" sz="2000" dirty="0">
                <a:solidFill>
                  <a:srgbClr val="333B46"/>
                </a:solidFill>
                <a:latin typeface="Arial" panose="020B0604020202020204" pitchFamily="34" charset="0"/>
                <a:cs typeface="Arial" panose="020B0604020202020204" pitchFamily="34" charset="0"/>
              </a:rPr>
              <a:t>MBE/WBE participation can be at the prime or subcontractor level, and can be direct or indirect </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32</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1750656"/>
            <a:ext cx="3693379" cy="3119055"/>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63" y="69860"/>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Bid Incentive to Encourage MBE/WBE Participation</a:t>
            </a:r>
          </a:p>
        </p:txBody>
      </p:sp>
      <p:sp>
        <p:nvSpPr>
          <p:cNvPr id="11" name="Title 1">
            <a:extLst>
              <a:ext uri="{FF2B5EF4-FFF2-40B4-BE49-F238E27FC236}">
                <a16:creationId xmlns:a16="http://schemas.microsoft.com/office/drawing/2014/main" id="{90A84D3B-1082-47EE-97EE-3D44897EC4CB}"/>
              </a:ext>
            </a:extLst>
          </p:cNvPr>
          <p:cNvSpPr txBox="1">
            <a:spLocks/>
          </p:cNvSpPr>
          <p:nvPr/>
        </p:nvSpPr>
        <p:spPr>
          <a:xfrm>
            <a:off x="8799648" y="5185905"/>
            <a:ext cx="2734770" cy="149221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dirty="0">
              <a:solidFill>
                <a:schemeClr val="bg1"/>
              </a:solidFill>
              <a:latin typeface="Big Shoulders Display Black" pitchFamily="2" charset="0"/>
            </a:endParaRPr>
          </a:p>
        </p:txBody>
      </p:sp>
    </p:spTree>
    <p:extLst>
      <p:ext uri="{BB962C8B-B14F-4D97-AF65-F5344CB8AC3E}">
        <p14:creationId xmlns:p14="http://schemas.microsoft.com/office/powerpoint/2010/main" val="3499875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75A8454-BFCC-4596-BF31-ECF818FE74B7}"/>
              </a:ext>
            </a:extLst>
          </p:cNvPr>
          <p:cNvSpPr txBox="1"/>
          <p:nvPr/>
        </p:nvSpPr>
        <p:spPr>
          <a:xfrm>
            <a:off x="108263" y="1033682"/>
            <a:ext cx="6934698" cy="162204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b="1" dirty="0">
                <a:latin typeface="Arial" panose="020B0604020202020204" pitchFamily="34" charset="0"/>
                <a:cs typeface="Arial" panose="020B0604020202020204" pitchFamily="34" charset="0"/>
              </a:rPr>
              <a:t>Key Points:</a:t>
            </a:r>
          </a:p>
          <a:p>
            <a:pPr marL="800100" lvl="1"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Tiered Incentive: </a:t>
            </a:r>
          </a:p>
          <a:p>
            <a:pPr lvl="1">
              <a:lnSpc>
                <a:spcPct val="150000"/>
              </a:lnSpc>
            </a:pPr>
            <a:endParaRPr lang="en-US" b="1" dirty="0">
              <a:latin typeface="Arial" panose="020B0604020202020204" pitchFamily="34" charset="0"/>
              <a:cs typeface="Arial" panose="020B0604020202020204" pitchFamily="34" charset="0"/>
            </a:endParaRPr>
          </a:p>
          <a:p>
            <a:pPr lvl="1">
              <a:lnSpc>
                <a:spcPct val="150000"/>
              </a:lnSpc>
            </a:pP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33</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1750656"/>
            <a:ext cx="3693379" cy="3119055"/>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63" y="289885"/>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Bid Incentive to Encourage MBE/WBE Participation</a:t>
            </a:r>
          </a:p>
        </p:txBody>
      </p:sp>
      <p:sp>
        <p:nvSpPr>
          <p:cNvPr id="11" name="Title 1">
            <a:extLst>
              <a:ext uri="{FF2B5EF4-FFF2-40B4-BE49-F238E27FC236}">
                <a16:creationId xmlns:a16="http://schemas.microsoft.com/office/drawing/2014/main" id="{90A84D3B-1082-47EE-97EE-3D44897EC4CB}"/>
              </a:ext>
            </a:extLst>
          </p:cNvPr>
          <p:cNvSpPr txBox="1">
            <a:spLocks/>
          </p:cNvSpPr>
          <p:nvPr/>
        </p:nvSpPr>
        <p:spPr>
          <a:xfrm>
            <a:off x="8799648" y="5185905"/>
            <a:ext cx="2734770" cy="149221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dirty="0">
              <a:solidFill>
                <a:schemeClr val="bg1"/>
              </a:solidFill>
              <a:latin typeface="Big Shoulders Display Black" pitchFamily="2" charset="0"/>
            </a:endParaRPr>
          </a:p>
        </p:txBody>
      </p:sp>
      <p:graphicFrame>
        <p:nvGraphicFramePr>
          <p:cNvPr id="7" name="Table 7">
            <a:extLst>
              <a:ext uri="{FF2B5EF4-FFF2-40B4-BE49-F238E27FC236}">
                <a16:creationId xmlns:a16="http://schemas.microsoft.com/office/drawing/2014/main" id="{F89883E4-EC81-414B-9701-1B43E5B813D9}"/>
              </a:ext>
            </a:extLst>
          </p:cNvPr>
          <p:cNvGraphicFramePr>
            <a:graphicFrameLocks noGrp="1"/>
          </p:cNvGraphicFramePr>
          <p:nvPr>
            <p:extLst>
              <p:ext uri="{D42A27DB-BD31-4B8C-83A1-F6EECF244321}">
                <p14:modId xmlns:p14="http://schemas.microsoft.com/office/powerpoint/2010/main" val="2016746857"/>
              </p:ext>
            </p:extLst>
          </p:nvPr>
        </p:nvGraphicFramePr>
        <p:xfrm>
          <a:off x="379822" y="2138245"/>
          <a:ext cx="6970404" cy="3432120"/>
        </p:xfrm>
        <a:graphic>
          <a:graphicData uri="http://schemas.openxmlformats.org/drawingml/2006/table">
            <a:tbl>
              <a:tblPr firstRow="1" bandRow="1">
                <a:tableStyleId>{5C22544A-7EE6-4342-B048-85BDC9FD1C3A}</a:tableStyleId>
              </a:tblPr>
              <a:tblGrid>
                <a:gridCol w="3485202">
                  <a:extLst>
                    <a:ext uri="{9D8B030D-6E8A-4147-A177-3AD203B41FA5}">
                      <a16:colId xmlns:a16="http://schemas.microsoft.com/office/drawing/2014/main" val="1122321123"/>
                    </a:ext>
                  </a:extLst>
                </a:gridCol>
                <a:gridCol w="3485202">
                  <a:extLst>
                    <a:ext uri="{9D8B030D-6E8A-4147-A177-3AD203B41FA5}">
                      <a16:colId xmlns:a16="http://schemas.microsoft.com/office/drawing/2014/main" val="3889853367"/>
                    </a:ext>
                  </a:extLst>
                </a:gridCol>
              </a:tblGrid>
              <a:tr h="419620">
                <a:tc>
                  <a:txBody>
                    <a:bodyPr/>
                    <a:lstStyle/>
                    <a:p>
                      <a:pPr algn="ctr"/>
                      <a:r>
                        <a:rPr lang="en-US" dirty="0"/>
                        <a:t>MBE or WBE Participation as a Percentage of the Estimated Contract Dollar Amount</a:t>
                      </a:r>
                    </a:p>
                  </a:txBody>
                  <a:tcPr/>
                </a:tc>
                <a:tc>
                  <a:txBody>
                    <a:bodyPr/>
                    <a:lstStyle/>
                    <a:p>
                      <a:pPr algn="ctr"/>
                      <a:r>
                        <a:rPr lang="en-US" dirty="0"/>
                        <a:t>Bid Incentive, as a Percentage of the Contract Base Bid </a:t>
                      </a:r>
                    </a:p>
                  </a:txBody>
                  <a:tcPr/>
                </a:tc>
                <a:extLst>
                  <a:ext uri="{0D108BD9-81ED-4DB2-BD59-A6C34878D82A}">
                    <a16:rowId xmlns:a16="http://schemas.microsoft.com/office/drawing/2014/main" val="2500039592"/>
                  </a:ext>
                </a:extLst>
              </a:tr>
              <a:tr h="419620">
                <a:tc>
                  <a:txBody>
                    <a:bodyPr/>
                    <a:lstStyle/>
                    <a:p>
                      <a:pPr algn="ctr"/>
                      <a:r>
                        <a:rPr lang="en-US" dirty="0"/>
                        <a:t>5%</a:t>
                      </a:r>
                    </a:p>
                  </a:txBody>
                  <a:tcPr/>
                </a:tc>
                <a:tc>
                  <a:txBody>
                    <a:bodyPr/>
                    <a:lstStyle/>
                    <a:p>
                      <a:pPr algn="ctr"/>
                      <a:r>
                        <a:rPr lang="en-US" dirty="0"/>
                        <a:t>0.75%</a:t>
                      </a:r>
                    </a:p>
                  </a:txBody>
                  <a:tcPr/>
                </a:tc>
                <a:extLst>
                  <a:ext uri="{0D108BD9-81ED-4DB2-BD59-A6C34878D82A}">
                    <a16:rowId xmlns:a16="http://schemas.microsoft.com/office/drawing/2014/main" val="3259344455"/>
                  </a:ext>
                </a:extLst>
              </a:tr>
              <a:tr h="419620">
                <a:tc>
                  <a:txBody>
                    <a:bodyPr/>
                    <a:lstStyle/>
                    <a:p>
                      <a:pPr algn="ctr"/>
                      <a:r>
                        <a:rPr lang="en-US" dirty="0"/>
                        <a:t>10%</a:t>
                      </a:r>
                    </a:p>
                  </a:txBody>
                  <a:tcPr/>
                </a:tc>
                <a:tc>
                  <a:txBody>
                    <a:bodyPr/>
                    <a:lstStyle/>
                    <a:p>
                      <a:pPr algn="ctr"/>
                      <a:r>
                        <a:rPr lang="en-US" dirty="0"/>
                        <a:t>1.00%</a:t>
                      </a:r>
                    </a:p>
                  </a:txBody>
                  <a:tcPr/>
                </a:tc>
                <a:extLst>
                  <a:ext uri="{0D108BD9-81ED-4DB2-BD59-A6C34878D82A}">
                    <a16:rowId xmlns:a16="http://schemas.microsoft.com/office/drawing/2014/main" val="3470194552"/>
                  </a:ext>
                </a:extLst>
              </a:tr>
              <a:tr h="419620">
                <a:tc>
                  <a:txBody>
                    <a:bodyPr/>
                    <a:lstStyle/>
                    <a:p>
                      <a:pPr algn="ctr"/>
                      <a:r>
                        <a:rPr lang="en-US" dirty="0"/>
                        <a:t>15%</a:t>
                      </a:r>
                    </a:p>
                  </a:txBody>
                  <a:tcPr/>
                </a:tc>
                <a:tc>
                  <a:txBody>
                    <a:bodyPr/>
                    <a:lstStyle/>
                    <a:p>
                      <a:pPr algn="ctr"/>
                      <a:r>
                        <a:rPr lang="en-US" dirty="0"/>
                        <a:t>1.25%</a:t>
                      </a:r>
                    </a:p>
                  </a:txBody>
                  <a:tcPr/>
                </a:tc>
                <a:extLst>
                  <a:ext uri="{0D108BD9-81ED-4DB2-BD59-A6C34878D82A}">
                    <a16:rowId xmlns:a16="http://schemas.microsoft.com/office/drawing/2014/main" val="3428038057"/>
                  </a:ext>
                </a:extLst>
              </a:tr>
              <a:tr h="419620">
                <a:tc>
                  <a:txBody>
                    <a:bodyPr/>
                    <a:lstStyle/>
                    <a:p>
                      <a:pPr algn="ctr"/>
                      <a:r>
                        <a:rPr lang="en-US" dirty="0"/>
                        <a:t>20%</a:t>
                      </a:r>
                    </a:p>
                  </a:txBody>
                  <a:tcPr/>
                </a:tc>
                <a:tc>
                  <a:txBody>
                    <a:bodyPr/>
                    <a:lstStyle/>
                    <a:p>
                      <a:pPr algn="ctr"/>
                      <a:r>
                        <a:rPr lang="en-US" dirty="0"/>
                        <a:t>1.50%</a:t>
                      </a:r>
                    </a:p>
                  </a:txBody>
                  <a:tcPr/>
                </a:tc>
                <a:extLst>
                  <a:ext uri="{0D108BD9-81ED-4DB2-BD59-A6C34878D82A}">
                    <a16:rowId xmlns:a16="http://schemas.microsoft.com/office/drawing/2014/main" val="499767547"/>
                  </a:ext>
                </a:extLst>
              </a:tr>
              <a:tr h="419620">
                <a:tc>
                  <a:txBody>
                    <a:bodyPr/>
                    <a:lstStyle/>
                    <a:p>
                      <a:pPr algn="ctr"/>
                      <a:r>
                        <a:rPr lang="en-US" dirty="0"/>
                        <a:t>25%</a:t>
                      </a:r>
                    </a:p>
                  </a:txBody>
                  <a:tcPr/>
                </a:tc>
                <a:tc>
                  <a:txBody>
                    <a:bodyPr/>
                    <a:lstStyle/>
                    <a:p>
                      <a:pPr algn="ctr"/>
                      <a:r>
                        <a:rPr lang="en-US" dirty="0"/>
                        <a:t>1.75%</a:t>
                      </a:r>
                    </a:p>
                  </a:txBody>
                  <a:tcPr/>
                </a:tc>
                <a:extLst>
                  <a:ext uri="{0D108BD9-81ED-4DB2-BD59-A6C34878D82A}">
                    <a16:rowId xmlns:a16="http://schemas.microsoft.com/office/drawing/2014/main" val="4150437227"/>
                  </a:ext>
                </a:extLst>
              </a:tr>
              <a:tr h="419620">
                <a:tc>
                  <a:txBody>
                    <a:bodyPr/>
                    <a:lstStyle/>
                    <a:p>
                      <a:pPr algn="ctr"/>
                      <a:r>
                        <a:rPr lang="en-US" dirty="0"/>
                        <a:t>30%</a:t>
                      </a:r>
                    </a:p>
                  </a:txBody>
                  <a:tcPr/>
                </a:tc>
                <a:tc>
                  <a:txBody>
                    <a:bodyPr/>
                    <a:lstStyle/>
                    <a:p>
                      <a:pPr algn="ctr"/>
                      <a:r>
                        <a:rPr lang="en-US" dirty="0"/>
                        <a:t>2.00%</a:t>
                      </a:r>
                    </a:p>
                  </a:txBody>
                  <a:tcPr/>
                </a:tc>
                <a:extLst>
                  <a:ext uri="{0D108BD9-81ED-4DB2-BD59-A6C34878D82A}">
                    <a16:rowId xmlns:a16="http://schemas.microsoft.com/office/drawing/2014/main" val="650829428"/>
                  </a:ext>
                </a:extLst>
              </a:tr>
            </a:tbl>
          </a:graphicData>
        </a:graphic>
      </p:graphicFrame>
    </p:spTree>
    <p:extLst>
      <p:ext uri="{BB962C8B-B14F-4D97-AF65-F5344CB8AC3E}">
        <p14:creationId xmlns:p14="http://schemas.microsoft.com/office/powerpoint/2010/main" val="2037223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Veteran-owned + Small Business Joint Venture Bid Incentive</a:t>
            </a:r>
            <a:br>
              <a:rPr lang="en-US" sz="4400" dirty="0">
                <a:solidFill>
                  <a:schemeClr val="bg1"/>
                </a:solidFill>
                <a:latin typeface="Big Shoulders Display Black" pitchFamily="2" charset="0"/>
              </a:rPr>
            </a:br>
            <a:br>
              <a:rPr lang="en-US" sz="4400" dirty="0">
                <a:solidFill>
                  <a:schemeClr val="bg1"/>
                </a:solidFill>
                <a:latin typeface="Big Shoulders Display Black" pitchFamily="2" charset="0"/>
              </a:rPr>
            </a:br>
            <a:br>
              <a:rPr lang="en-US" sz="4400" dirty="0">
                <a:solidFill>
                  <a:schemeClr val="bg1"/>
                </a:solidFill>
                <a:latin typeface="Big Shoulders Display Black" pitchFamily="2" charset="0"/>
              </a:rPr>
            </a:br>
            <a:r>
              <a:rPr lang="en-US" sz="4000" dirty="0">
                <a:solidFill>
                  <a:schemeClr val="bg1"/>
                </a:solidFill>
                <a:latin typeface="Big Shoulders Display Black" pitchFamily="2" charset="0"/>
              </a:rPr>
              <a:t>Municipal Code: 2-92-950</a:t>
            </a:r>
          </a:p>
        </p:txBody>
      </p:sp>
      <p:sp>
        <p:nvSpPr>
          <p:cNvPr id="9" name="TextBox 8">
            <a:extLst>
              <a:ext uri="{FF2B5EF4-FFF2-40B4-BE49-F238E27FC236}">
                <a16:creationId xmlns:a16="http://schemas.microsoft.com/office/drawing/2014/main" id="{375A8454-BFCC-4596-BF31-ECF818FE74B7}"/>
              </a:ext>
            </a:extLst>
          </p:cNvPr>
          <p:cNvSpPr txBox="1"/>
          <p:nvPr/>
        </p:nvSpPr>
        <p:spPr>
          <a:xfrm>
            <a:off x="41078" y="792175"/>
            <a:ext cx="7402552" cy="5704126"/>
          </a:xfrm>
          <a:prstGeom prst="rect">
            <a:avLst/>
          </a:prstGeom>
          <a:noFill/>
        </p:spPr>
        <p:txBody>
          <a:bodyPr wrap="square" rtlCol="0">
            <a:spAutoFit/>
          </a:bodyPr>
          <a:lstStyle/>
          <a:p>
            <a:pPr marL="285750" indent="-285750" algn="just">
              <a:buFont typeface="Wingdings" panose="05000000000000000000" pitchFamily="2" charset="2"/>
              <a:buChar char="§"/>
            </a:pPr>
            <a:r>
              <a:rPr lang="en-US" sz="2200" b="1" dirty="0">
                <a:solidFill>
                  <a:srgbClr val="333B46"/>
                </a:solidFill>
                <a:latin typeface="Arial" panose="020B0604020202020204" pitchFamily="34" charset="0"/>
                <a:cs typeface="Arial" panose="020B0604020202020204" pitchFamily="34" charset="0"/>
              </a:rPr>
              <a:t>Program Goal: </a:t>
            </a:r>
            <a:r>
              <a:rPr lang="en-US" sz="2200" dirty="0">
                <a:solidFill>
                  <a:srgbClr val="333B46"/>
                </a:solidFill>
                <a:latin typeface="Arial" panose="020B0604020202020204" pitchFamily="34" charset="0"/>
                <a:cs typeface="Arial" panose="020B0604020202020204" pitchFamily="34" charset="0"/>
              </a:rPr>
              <a:t>Designed to increase contracting opportunities and participation by small-local veteran-owned business enterprises (VBEs) and eligible joint ventures consisting of one or more veteran-owned business enterprises </a:t>
            </a:r>
            <a:endParaRPr lang="en-US" sz="2200" b="1" dirty="0">
              <a:solidFill>
                <a:srgbClr val="333B46"/>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2200" b="1" dirty="0">
                <a:solidFill>
                  <a:srgbClr val="333B46"/>
                </a:solidFill>
                <a:latin typeface="Arial" panose="020B0604020202020204" pitchFamily="34" charset="0"/>
                <a:cs typeface="Arial" panose="020B0604020202020204" pitchFamily="34" charset="0"/>
              </a:rPr>
              <a:t>Key Points:</a:t>
            </a:r>
          </a:p>
          <a:p>
            <a:pPr marL="742950" lvl="1" indent="-285750">
              <a:lnSpc>
                <a:spcPct val="150000"/>
              </a:lnSpc>
              <a:buFont typeface="Wingdings" panose="05000000000000000000" pitchFamily="2" charset="2"/>
              <a:buChar char="§"/>
            </a:pPr>
            <a:r>
              <a:rPr lang="en-US" sz="2200" dirty="0">
                <a:solidFill>
                  <a:srgbClr val="333B46"/>
                </a:solidFill>
                <a:latin typeface="Arial" panose="020B0604020202020204" pitchFamily="34" charset="0"/>
                <a:cs typeface="Arial" panose="020B0604020202020204" pitchFamily="34" charset="0"/>
              </a:rPr>
              <a:t>Contracts over $100,000</a:t>
            </a:r>
          </a:p>
          <a:p>
            <a:pPr marL="742950" lvl="1" indent="-285750">
              <a:lnSpc>
                <a:spcPct val="150000"/>
              </a:lnSpc>
              <a:buFont typeface="Wingdings" panose="05000000000000000000" pitchFamily="2" charset="2"/>
              <a:buChar char="§"/>
            </a:pPr>
            <a:r>
              <a:rPr lang="en-US" sz="2200" dirty="0">
                <a:solidFill>
                  <a:srgbClr val="333B46"/>
                </a:solidFill>
                <a:latin typeface="Arial" panose="020B0604020202020204" pitchFamily="34" charset="0"/>
                <a:cs typeface="Arial" panose="020B0604020202020204" pitchFamily="34" charset="0"/>
              </a:rPr>
              <a:t>5% bid incentive </a:t>
            </a:r>
          </a:p>
          <a:p>
            <a:pPr marL="742950" lvl="1" indent="-285750">
              <a:lnSpc>
                <a:spcPct val="150000"/>
              </a:lnSpc>
              <a:buFont typeface="Wingdings" panose="05000000000000000000" pitchFamily="2" charset="2"/>
              <a:buChar char="§"/>
            </a:pPr>
            <a:r>
              <a:rPr lang="en-US" sz="2200" dirty="0">
                <a:solidFill>
                  <a:srgbClr val="333B46"/>
                </a:solidFill>
                <a:latin typeface="Arial" panose="020B0604020202020204" pitchFamily="34" charset="0"/>
                <a:cs typeface="Arial" panose="020B0604020202020204" pitchFamily="34" charset="0"/>
              </a:rPr>
              <a:t>A VBE can qualify by itself-no need to JV with another business </a:t>
            </a:r>
          </a:p>
          <a:p>
            <a:pPr marL="1200150" lvl="2" indent="-285750">
              <a:lnSpc>
                <a:spcPct val="150000"/>
              </a:lnSpc>
              <a:buFont typeface="Wingdings" panose="05000000000000000000" pitchFamily="2" charset="2"/>
              <a:buChar char="§"/>
            </a:pPr>
            <a:r>
              <a:rPr lang="en-US" sz="2200" dirty="0">
                <a:solidFill>
                  <a:srgbClr val="333B46"/>
                </a:solidFill>
                <a:latin typeface="Arial" panose="020B0604020202020204" pitchFamily="34" charset="0"/>
                <a:cs typeface="Arial" panose="020B0604020202020204" pitchFamily="34" charset="0"/>
              </a:rPr>
              <a:t>VBEs must have 51% or more veteran ownership and must be certified by the City</a:t>
            </a:r>
          </a:p>
          <a:p>
            <a:pPr lvl="1">
              <a:lnSpc>
                <a:spcPct val="150000"/>
              </a:lnSpc>
            </a:pPr>
            <a:endParaRPr lang="en-US"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34</a:t>
            </a:fld>
            <a:endParaRPr lang="en-US" dirty="0"/>
          </a:p>
        </p:txBody>
      </p:sp>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78" y="229983"/>
            <a:ext cx="1989148" cy="379629"/>
          </a:xfrm>
          <a:prstGeom prst="rect">
            <a:avLst/>
          </a:prstGeom>
        </p:spPr>
      </p:pic>
    </p:spTree>
    <p:extLst>
      <p:ext uri="{BB962C8B-B14F-4D97-AF65-F5344CB8AC3E}">
        <p14:creationId xmlns:p14="http://schemas.microsoft.com/office/powerpoint/2010/main" val="1103903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Veteran-owned + Small Business Joint Venture Bid Incentive</a:t>
            </a:r>
            <a:br>
              <a:rPr lang="en-US" sz="4400" dirty="0">
                <a:solidFill>
                  <a:schemeClr val="bg1"/>
                </a:solidFill>
                <a:latin typeface="Big Shoulders Display Black" pitchFamily="2" charset="0"/>
              </a:rPr>
            </a:br>
            <a:br>
              <a:rPr lang="en-US" sz="4400" dirty="0">
                <a:solidFill>
                  <a:schemeClr val="bg1"/>
                </a:solidFill>
                <a:latin typeface="Big Shoulders Display Black" pitchFamily="2" charset="0"/>
              </a:rPr>
            </a:br>
            <a:br>
              <a:rPr lang="en-US" sz="4400" dirty="0">
                <a:solidFill>
                  <a:schemeClr val="bg1"/>
                </a:solidFill>
                <a:latin typeface="Big Shoulders Display Black" pitchFamily="2" charset="0"/>
              </a:rPr>
            </a:br>
            <a:r>
              <a:rPr lang="en-US" sz="4000" dirty="0">
                <a:solidFill>
                  <a:schemeClr val="bg1"/>
                </a:solidFill>
                <a:latin typeface="Big Shoulders Display Black" pitchFamily="2" charset="0"/>
              </a:rPr>
              <a:t>Municipal Code: 2-92-950</a:t>
            </a:r>
          </a:p>
        </p:txBody>
      </p:sp>
      <p:sp>
        <p:nvSpPr>
          <p:cNvPr id="9" name="TextBox 8">
            <a:extLst>
              <a:ext uri="{FF2B5EF4-FFF2-40B4-BE49-F238E27FC236}">
                <a16:creationId xmlns:a16="http://schemas.microsoft.com/office/drawing/2014/main" id="{375A8454-BFCC-4596-BF31-ECF818FE74B7}"/>
              </a:ext>
            </a:extLst>
          </p:cNvPr>
          <p:cNvSpPr txBox="1"/>
          <p:nvPr/>
        </p:nvSpPr>
        <p:spPr>
          <a:xfrm>
            <a:off x="72945" y="419797"/>
            <a:ext cx="7402552" cy="7289175"/>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200" b="1" dirty="0">
                <a:solidFill>
                  <a:srgbClr val="333B46"/>
                </a:solidFill>
                <a:latin typeface="Arial" panose="020B0604020202020204" pitchFamily="34" charset="0"/>
                <a:cs typeface="Arial" panose="020B0604020202020204" pitchFamily="34" charset="0"/>
              </a:rPr>
              <a:t>Key Points:</a:t>
            </a:r>
          </a:p>
          <a:p>
            <a:pPr marL="742950" lvl="1" indent="-285750">
              <a:buFont typeface="Wingdings" panose="05000000000000000000" pitchFamily="2" charset="2"/>
              <a:buChar char="§"/>
            </a:pPr>
            <a:r>
              <a:rPr lang="en-US" sz="2100" dirty="0">
                <a:solidFill>
                  <a:srgbClr val="333B46"/>
                </a:solidFill>
                <a:latin typeface="Arial" panose="020B0604020202020204" pitchFamily="34" charset="0"/>
                <a:cs typeface="Arial" panose="020B0604020202020204" pitchFamily="34" charset="0"/>
              </a:rPr>
              <a:t>For JVs:</a:t>
            </a:r>
          </a:p>
          <a:p>
            <a:pPr lvl="1"/>
            <a:endParaRPr lang="en-US" sz="2100" dirty="0">
              <a:solidFill>
                <a:srgbClr val="333B46"/>
              </a:solidFill>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
            </a:pPr>
            <a:r>
              <a:rPr lang="en-US" sz="2100" dirty="0">
                <a:solidFill>
                  <a:srgbClr val="333B46"/>
                </a:solidFill>
                <a:latin typeface="Arial" panose="020B0604020202020204" pitchFamily="34" charset="0"/>
                <a:cs typeface="Arial" panose="020B0604020202020204" pitchFamily="34" charset="0"/>
              </a:rPr>
              <a:t>All members must be an SBE, veteran-owned business, or both;</a:t>
            </a:r>
          </a:p>
          <a:p>
            <a:pPr lvl="2"/>
            <a:endParaRPr lang="en-US" sz="2100" dirty="0">
              <a:solidFill>
                <a:srgbClr val="333B46"/>
              </a:solidFill>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
            </a:pPr>
            <a:r>
              <a:rPr lang="en-US" sz="2100" dirty="0">
                <a:solidFill>
                  <a:srgbClr val="333B46"/>
                </a:solidFill>
                <a:latin typeface="Arial" panose="020B0604020202020204" pitchFamily="34" charset="0"/>
                <a:cs typeface="Arial" panose="020B0604020202020204" pitchFamily="34" charset="0"/>
              </a:rPr>
              <a:t>At least one member must be a veteran-owned business;</a:t>
            </a:r>
          </a:p>
          <a:p>
            <a:pPr lvl="2"/>
            <a:endParaRPr lang="en-US" sz="2100" dirty="0">
              <a:solidFill>
                <a:srgbClr val="333B46"/>
              </a:solidFill>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
            </a:pPr>
            <a:r>
              <a:rPr lang="en-US" sz="2100" dirty="0">
                <a:solidFill>
                  <a:srgbClr val="333B46"/>
                </a:solidFill>
                <a:latin typeface="Arial" panose="020B0604020202020204" pitchFamily="34" charset="0"/>
                <a:cs typeface="Arial" panose="020B0604020202020204" pitchFamily="34" charset="0"/>
              </a:rPr>
              <a:t>All SBEs must collectively have at least 30% interest in the JV;</a:t>
            </a:r>
          </a:p>
          <a:p>
            <a:pPr lvl="2"/>
            <a:endParaRPr lang="en-US" sz="2100" dirty="0">
              <a:solidFill>
                <a:srgbClr val="333B46"/>
              </a:solidFill>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
            </a:pPr>
            <a:r>
              <a:rPr lang="en-US" sz="2100" dirty="0">
                <a:solidFill>
                  <a:srgbClr val="333B46"/>
                </a:solidFill>
                <a:latin typeface="Arial" panose="020B0604020202020204" pitchFamily="34" charset="0"/>
                <a:cs typeface="Arial" panose="020B0604020202020204" pitchFamily="34" charset="0"/>
              </a:rPr>
              <a:t>All veteran-owned businesses must collectively have at least 30% interest in the JV;</a:t>
            </a:r>
          </a:p>
          <a:p>
            <a:pPr lvl="2"/>
            <a:endParaRPr lang="en-US" sz="2100" dirty="0">
              <a:solidFill>
                <a:srgbClr val="333B46"/>
              </a:solidFill>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
            </a:pPr>
            <a:r>
              <a:rPr lang="en-US" sz="2100" dirty="0">
                <a:solidFill>
                  <a:srgbClr val="333B46"/>
                </a:solidFill>
                <a:latin typeface="Arial" panose="020B0604020202020204" pitchFamily="34" charset="0"/>
                <a:cs typeface="Arial" panose="020B0604020202020204" pitchFamily="34" charset="0"/>
              </a:rPr>
              <a:t>The JV partners must self-perform at least 20% of the work; and</a:t>
            </a:r>
          </a:p>
          <a:p>
            <a:pPr lvl="2"/>
            <a:endParaRPr lang="en-US" sz="2100" dirty="0">
              <a:solidFill>
                <a:srgbClr val="333B46"/>
              </a:solidFill>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
            </a:pPr>
            <a:r>
              <a:rPr lang="en-US" sz="2100" dirty="0">
                <a:solidFill>
                  <a:srgbClr val="333B46"/>
                </a:solidFill>
                <a:latin typeface="Arial" panose="020B0604020202020204" pitchFamily="34" charset="0"/>
                <a:cs typeface="Arial" panose="020B0604020202020204" pitchFamily="34" charset="0"/>
              </a:rPr>
              <a:t>None of the JV members may act as brokers</a:t>
            </a:r>
          </a:p>
          <a:p>
            <a:pPr marL="1200150" lvl="2" indent="-285750">
              <a:lnSpc>
                <a:spcPct val="150000"/>
              </a:lnSpc>
              <a:buFont typeface="Wingdings" panose="05000000000000000000" pitchFamily="2" charset="2"/>
              <a:buChar char="§"/>
            </a:pPr>
            <a:endParaRPr lang="en-US" sz="2200" dirty="0">
              <a:solidFill>
                <a:srgbClr val="333B46"/>
              </a:solidFill>
              <a:latin typeface="Arial" panose="020B0604020202020204" pitchFamily="34" charset="0"/>
              <a:cs typeface="Arial" panose="020B0604020202020204" pitchFamily="34" charset="0"/>
            </a:endParaRPr>
          </a:p>
          <a:p>
            <a:pPr lvl="1">
              <a:lnSpc>
                <a:spcPct val="150000"/>
              </a:lnSpc>
            </a:pPr>
            <a:endParaRPr lang="en-US"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35</a:t>
            </a:fld>
            <a:endParaRPr lang="en-US" dirty="0"/>
          </a:p>
        </p:txBody>
      </p:sp>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5" y="47421"/>
            <a:ext cx="1989148" cy="379629"/>
          </a:xfrm>
          <a:prstGeom prst="rect">
            <a:avLst/>
          </a:prstGeom>
        </p:spPr>
      </p:pic>
    </p:spTree>
    <p:extLst>
      <p:ext uri="{BB962C8B-B14F-4D97-AF65-F5344CB8AC3E}">
        <p14:creationId xmlns:p14="http://schemas.microsoft.com/office/powerpoint/2010/main" val="1037320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406275" y="1673737"/>
            <a:ext cx="3605347" cy="3670663"/>
          </a:xfrm>
        </p:spPr>
        <p:txBody>
          <a:bodyPr anchor="ctr">
            <a:noAutofit/>
          </a:bodyPr>
          <a:lstStyle/>
          <a:p>
            <a:r>
              <a:rPr lang="en-US" sz="4400" dirty="0">
                <a:solidFill>
                  <a:schemeClr val="bg1"/>
                </a:solidFill>
                <a:latin typeface="Big Shoulders Display Black" pitchFamily="2" charset="0"/>
              </a:rPr>
              <a:t>Diverse Workforce and Management Bid Incentive</a:t>
            </a:r>
            <a:br>
              <a:rPr lang="en-US" sz="4400" dirty="0">
                <a:solidFill>
                  <a:schemeClr val="bg1"/>
                </a:solidFill>
                <a:latin typeface="Big Shoulders Display Black" pitchFamily="2" charset="0"/>
              </a:rPr>
            </a:br>
            <a:br>
              <a:rPr lang="en-US" sz="4400" dirty="0">
                <a:solidFill>
                  <a:schemeClr val="bg1"/>
                </a:solidFill>
                <a:latin typeface="Big Shoulders Display Black" pitchFamily="2" charset="0"/>
              </a:rPr>
            </a:br>
            <a:r>
              <a:rPr lang="en-US" sz="4000" dirty="0">
                <a:solidFill>
                  <a:schemeClr val="bg1"/>
                </a:solidFill>
                <a:latin typeface="Big Shoulders Display Black" pitchFamily="2" charset="0"/>
              </a:rPr>
              <a:t>Municipal Code: 2-92-407</a:t>
            </a:r>
          </a:p>
        </p:txBody>
      </p:sp>
      <p:sp>
        <p:nvSpPr>
          <p:cNvPr id="9" name="TextBox 8">
            <a:extLst>
              <a:ext uri="{FF2B5EF4-FFF2-40B4-BE49-F238E27FC236}">
                <a16:creationId xmlns:a16="http://schemas.microsoft.com/office/drawing/2014/main" id="{375A8454-BFCC-4596-BF31-ECF818FE74B7}"/>
              </a:ext>
            </a:extLst>
          </p:cNvPr>
          <p:cNvSpPr txBox="1"/>
          <p:nvPr/>
        </p:nvSpPr>
        <p:spPr>
          <a:xfrm>
            <a:off x="4630327" y="173156"/>
            <a:ext cx="7679954" cy="5016758"/>
          </a:xfrm>
          <a:prstGeom prst="rect">
            <a:avLst/>
          </a:prstGeom>
          <a:noFill/>
        </p:spPr>
        <p:txBody>
          <a:bodyPr wrap="square" rtlCol="0">
            <a:spAutoFit/>
          </a:bodyPr>
          <a:lstStyle/>
          <a:p>
            <a:pPr marL="285750" indent="-285750">
              <a:buFont typeface="Wingdings" panose="05000000000000000000" pitchFamily="2" charset="2"/>
              <a:buChar char="§"/>
            </a:pPr>
            <a:r>
              <a:rPr lang="en-US" sz="2000" b="1" dirty="0">
                <a:latin typeface="Arial" panose="020B0604020202020204" pitchFamily="34" charset="0"/>
                <a:cs typeface="Arial" panose="020B0604020202020204" pitchFamily="34" charset="0"/>
              </a:rPr>
              <a:t>Program Goal</a:t>
            </a:r>
            <a:r>
              <a:rPr lang="en-US" sz="2000" dirty="0">
                <a:latin typeface="Arial" panose="020B0604020202020204" pitchFamily="34" charset="0"/>
                <a:cs typeface="Arial" panose="020B0604020202020204" pitchFamily="34" charset="0"/>
              </a:rPr>
              <a:t>: Designed to encourage contractors to employ a diverse workforce and management. Applies to contracts with an estimated value of $100,000 or more </a:t>
            </a:r>
          </a:p>
          <a:p>
            <a:pPr marL="285750" indent="-285750">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000" b="1" dirty="0">
                <a:latin typeface="Arial" panose="020B0604020202020204" pitchFamily="34" charset="0"/>
                <a:cs typeface="Arial" panose="020B0604020202020204" pitchFamily="34" charset="0"/>
              </a:rPr>
              <a:t>Key Points:</a:t>
            </a:r>
          </a:p>
          <a:p>
            <a:pPr marL="742950" lvl="1" indent="-285750">
              <a:buFont typeface="Wingdings" panose="05000000000000000000" pitchFamily="2" charset="2"/>
              <a:buChar char="§"/>
            </a:pPr>
            <a:r>
              <a:rPr lang="en-US" sz="2000" dirty="0">
                <a:latin typeface="Arial" panose="020B0604020202020204" pitchFamily="34" charset="0"/>
                <a:cs typeface="Arial" panose="020B0604020202020204" pitchFamily="34" charset="0"/>
              </a:rPr>
              <a:t>Bidders must have a diverse workforce and/or diverse management </a:t>
            </a:r>
          </a:p>
          <a:p>
            <a:pPr marL="742950" lvl="1" indent="-285750">
              <a:buFont typeface="Wingdings" panose="05000000000000000000" pitchFamily="2" charset="2"/>
              <a:buChar char="§"/>
            </a:pPr>
            <a:r>
              <a:rPr lang="en-US" sz="2000" dirty="0">
                <a:latin typeface="Arial" panose="020B0604020202020204" pitchFamily="34" charset="0"/>
                <a:cs typeface="Arial" panose="020B0604020202020204" pitchFamily="34" charset="0"/>
              </a:rPr>
              <a:t>Two tiered incentives can be combined </a:t>
            </a:r>
          </a:p>
          <a:p>
            <a:pPr marL="1200150" lvl="2" indent="-285750">
              <a:buFont typeface="Wingdings" panose="05000000000000000000" pitchFamily="2" charset="2"/>
              <a:buChar char="§"/>
            </a:pPr>
            <a:r>
              <a:rPr lang="en-US" sz="2000" dirty="0">
                <a:latin typeface="Arial" panose="020B0604020202020204" pitchFamily="34" charset="0"/>
                <a:cs typeface="Arial" panose="020B0604020202020204" pitchFamily="34" charset="0"/>
              </a:rPr>
              <a:t>Diverse Workforce:</a:t>
            </a:r>
          </a:p>
          <a:p>
            <a:pPr marL="742950" lvl="1" indent="-285750">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
            </a:pPr>
            <a:r>
              <a:rPr lang="en-US" sz="2000" dirty="0">
                <a:latin typeface="Arial" panose="020B0604020202020204" pitchFamily="34" charset="0"/>
                <a:cs typeface="Arial" panose="020B0604020202020204" pitchFamily="34" charset="0"/>
              </a:rPr>
              <a:t>Diverse Management </a:t>
            </a:r>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graphicFrame>
        <p:nvGraphicFramePr>
          <p:cNvPr id="5" name="Table 5">
            <a:extLst>
              <a:ext uri="{FF2B5EF4-FFF2-40B4-BE49-F238E27FC236}">
                <a16:creationId xmlns:a16="http://schemas.microsoft.com/office/drawing/2014/main" id="{D0FF495D-BB8C-4CBE-804D-B11CE293CFBE}"/>
              </a:ext>
            </a:extLst>
          </p:cNvPr>
          <p:cNvGraphicFramePr>
            <a:graphicFrameLocks noGrp="1"/>
          </p:cNvGraphicFramePr>
          <p:nvPr>
            <p:extLst>
              <p:ext uri="{D42A27DB-BD31-4B8C-83A1-F6EECF244321}">
                <p14:modId xmlns:p14="http://schemas.microsoft.com/office/powerpoint/2010/main" val="789829162"/>
              </p:ext>
            </p:extLst>
          </p:nvPr>
        </p:nvGraphicFramePr>
        <p:xfrm>
          <a:off x="4759457" y="3137267"/>
          <a:ext cx="7026268" cy="1447800"/>
        </p:xfrm>
        <a:graphic>
          <a:graphicData uri="http://schemas.openxmlformats.org/drawingml/2006/table">
            <a:tbl>
              <a:tblPr firstRow="1" bandRow="1">
                <a:tableStyleId>{5C22544A-7EE6-4342-B048-85BDC9FD1C3A}</a:tableStyleId>
              </a:tblPr>
              <a:tblGrid>
                <a:gridCol w="3729450">
                  <a:extLst>
                    <a:ext uri="{9D8B030D-6E8A-4147-A177-3AD203B41FA5}">
                      <a16:colId xmlns:a16="http://schemas.microsoft.com/office/drawing/2014/main" val="1537590972"/>
                    </a:ext>
                  </a:extLst>
                </a:gridCol>
                <a:gridCol w="3296818">
                  <a:extLst>
                    <a:ext uri="{9D8B030D-6E8A-4147-A177-3AD203B41FA5}">
                      <a16:colId xmlns:a16="http://schemas.microsoft.com/office/drawing/2014/main" val="1028285763"/>
                    </a:ext>
                  </a:extLst>
                </a:gridCol>
              </a:tblGrid>
              <a:tr h="258550">
                <a:tc>
                  <a:txBody>
                    <a:bodyPr/>
                    <a:lstStyle/>
                    <a:p>
                      <a:pPr algn="ctr"/>
                      <a:r>
                        <a:rPr lang="en-US" sz="1600" dirty="0"/>
                        <a:t>Percentage of Workforce that is Diverse</a:t>
                      </a:r>
                    </a:p>
                  </a:txBody>
                  <a:tcPr/>
                </a:tc>
                <a:tc>
                  <a:txBody>
                    <a:bodyPr/>
                    <a:lstStyle/>
                    <a:p>
                      <a:pPr algn="ctr"/>
                      <a:r>
                        <a:rPr lang="en-US" sz="1600" dirty="0"/>
                        <a:t>Bid Incentive </a:t>
                      </a:r>
                    </a:p>
                  </a:txBody>
                  <a:tcPr/>
                </a:tc>
                <a:extLst>
                  <a:ext uri="{0D108BD9-81ED-4DB2-BD59-A6C34878D82A}">
                    <a16:rowId xmlns:a16="http://schemas.microsoft.com/office/drawing/2014/main" val="4185681872"/>
                  </a:ext>
                </a:extLst>
              </a:tr>
              <a:tr h="370840">
                <a:tc>
                  <a:txBody>
                    <a:bodyPr/>
                    <a:lstStyle/>
                    <a:p>
                      <a:pPr algn="ctr"/>
                      <a:r>
                        <a:rPr lang="en-US" dirty="0"/>
                        <a:t>10-20%</a:t>
                      </a:r>
                    </a:p>
                  </a:txBody>
                  <a:tcPr/>
                </a:tc>
                <a:tc>
                  <a:txBody>
                    <a:bodyPr/>
                    <a:lstStyle/>
                    <a:p>
                      <a:pPr algn="ctr"/>
                      <a:r>
                        <a:rPr lang="en-US" dirty="0"/>
                        <a:t>2%</a:t>
                      </a:r>
                    </a:p>
                  </a:txBody>
                  <a:tcPr/>
                </a:tc>
                <a:extLst>
                  <a:ext uri="{0D108BD9-81ED-4DB2-BD59-A6C34878D82A}">
                    <a16:rowId xmlns:a16="http://schemas.microsoft.com/office/drawing/2014/main" val="121712562"/>
                  </a:ext>
                </a:extLst>
              </a:tr>
              <a:tr h="370840">
                <a:tc>
                  <a:txBody>
                    <a:bodyPr/>
                    <a:lstStyle/>
                    <a:p>
                      <a:pPr algn="ctr"/>
                      <a:r>
                        <a:rPr lang="en-US" dirty="0"/>
                        <a:t>&gt;20-40%</a:t>
                      </a:r>
                    </a:p>
                  </a:txBody>
                  <a:tcPr/>
                </a:tc>
                <a:tc>
                  <a:txBody>
                    <a:bodyPr/>
                    <a:lstStyle/>
                    <a:p>
                      <a:pPr algn="ctr"/>
                      <a:r>
                        <a:rPr lang="en-US" dirty="0"/>
                        <a:t>4%</a:t>
                      </a:r>
                    </a:p>
                  </a:txBody>
                  <a:tcPr/>
                </a:tc>
                <a:extLst>
                  <a:ext uri="{0D108BD9-81ED-4DB2-BD59-A6C34878D82A}">
                    <a16:rowId xmlns:a16="http://schemas.microsoft.com/office/drawing/2014/main" val="314363108"/>
                  </a:ext>
                </a:extLst>
              </a:tr>
              <a:tr h="370840">
                <a:tc>
                  <a:txBody>
                    <a:bodyPr/>
                    <a:lstStyle/>
                    <a:p>
                      <a:pPr algn="ctr"/>
                      <a:r>
                        <a:rPr lang="en-US" dirty="0"/>
                        <a:t>Over 40%</a:t>
                      </a:r>
                    </a:p>
                  </a:txBody>
                  <a:tcPr/>
                </a:tc>
                <a:tc>
                  <a:txBody>
                    <a:bodyPr/>
                    <a:lstStyle/>
                    <a:p>
                      <a:pPr algn="ctr"/>
                      <a:r>
                        <a:rPr lang="en-US" dirty="0"/>
                        <a:t>6%</a:t>
                      </a:r>
                    </a:p>
                  </a:txBody>
                  <a:tcPr/>
                </a:tc>
                <a:extLst>
                  <a:ext uri="{0D108BD9-81ED-4DB2-BD59-A6C34878D82A}">
                    <a16:rowId xmlns:a16="http://schemas.microsoft.com/office/drawing/2014/main" val="1676567735"/>
                  </a:ext>
                </a:extLst>
              </a:tr>
            </a:tbl>
          </a:graphicData>
        </a:graphic>
      </p:graphicFrame>
      <p:graphicFrame>
        <p:nvGraphicFramePr>
          <p:cNvPr id="6" name="Table 5">
            <a:extLst>
              <a:ext uri="{FF2B5EF4-FFF2-40B4-BE49-F238E27FC236}">
                <a16:creationId xmlns:a16="http://schemas.microsoft.com/office/drawing/2014/main" id="{17834643-B6B7-4E1E-9AC2-F1C17EF01D72}"/>
              </a:ext>
            </a:extLst>
          </p:cNvPr>
          <p:cNvGraphicFramePr>
            <a:graphicFrameLocks noGrp="1"/>
          </p:cNvGraphicFramePr>
          <p:nvPr>
            <p:extLst>
              <p:ext uri="{D42A27DB-BD31-4B8C-83A1-F6EECF244321}">
                <p14:modId xmlns:p14="http://schemas.microsoft.com/office/powerpoint/2010/main" val="649287534"/>
              </p:ext>
            </p:extLst>
          </p:nvPr>
        </p:nvGraphicFramePr>
        <p:xfrm>
          <a:off x="4759457" y="5258817"/>
          <a:ext cx="7026268" cy="1447800"/>
        </p:xfrm>
        <a:graphic>
          <a:graphicData uri="http://schemas.openxmlformats.org/drawingml/2006/table">
            <a:tbl>
              <a:tblPr firstRow="1" bandRow="1">
                <a:tableStyleId>{5C22544A-7EE6-4342-B048-85BDC9FD1C3A}</a:tableStyleId>
              </a:tblPr>
              <a:tblGrid>
                <a:gridCol w="3756746">
                  <a:extLst>
                    <a:ext uri="{9D8B030D-6E8A-4147-A177-3AD203B41FA5}">
                      <a16:colId xmlns:a16="http://schemas.microsoft.com/office/drawing/2014/main" val="505023699"/>
                    </a:ext>
                  </a:extLst>
                </a:gridCol>
                <a:gridCol w="3269522">
                  <a:extLst>
                    <a:ext uri="{9D8B030D-6E8A-4147-A177-3AD203B41FA5}">
                      <a16:colId xmlns:a16="http://schemas.microsoft.com/office/drawing/2014/main" val="3558831443"/>
                    </a:ext>
                  </a:extLst>
                </a:gridCol>
              </a:tblGrid>
              <a:tr h="258550">
                <a:tc>
                  <a:txBody>
                    <a:bodyPr/>
                    <a:lstStyle/>
                    <a:p>
                      <a:pPr algn="ctr"/>
                      <a:r>
                        <a:rPr lang="en-US" sz="1600" dirty="0"/>
                        <a:t>Percentage of Management that is Diverse</a:t>
                      </a:r>
                    </a:p>
                  </a:txBody>
                  <a:tcPr/>
                </a:tc>
                <a:tc>
                  <a:txBody>
                    <a:bodyPr/>
                    <a:lstStyle/>
                    <a:p>
                      <a:pPr algn="ctr"/>
                      <a:r>
                        <a:rPr lang="en-US" sz="1600" dirty="0"/>
                        <a:t>Bid Incentive </a:t>
                      </a:r>
                    </a:p>
                  </a:txBody>
                  <a:tcPr/>
                </a:tc>
                <a:extLst>
                  <a:ext uri="{0D108BD9-81ED-4DB2-BD59-A6C34878D82A}">
                    <a16:rowId xmlns:a16="http://schemas.microsoft.com/office/drawing/2014/main" val="3467728615"/>
                  </a:ext>
                </a:extLst>
              </a:tr>
              <a:tr h="370840">
                <a:tc>
                  <a:txBody>
                    <a:bodyPr/>
                    <a:lstStyle/>
                    <a:p>
                      <a:pPr algn="ctr"/>
                      <a:r>
                        <a:rPr lang="en-US" dirty="0"/>
                        <a:t>10-20%</a:t>
                      </a:r>
                    </a:p>
                  </a:txBody>
                  <a:tcPr/>
                </a:tc>
                <a:tc>
                  <a:txBody>
                    <a:bodyPr/>
                    <a:lstStyle/>
                    <a:p>
                      <a:pPr algn="ctr"/>
                      <a:r>
                        <a:rPr lang="en-US" dirty="0"/>
                        <a:t>0.5%</a:t>
                      </a:r>
                    </a:p>
                  </a:txBody>
                  <a:tcPr/>
                </a:tc>
                <a:extLst>
                  <a:ext uri="{0D108BD9-81ED-4DB2-BD59-A6C34878D82A}">
                    <a16:rowId xmlns:a16="http://schemas.microsoft.com/office/drawing/2014/main" val="1948594893"/>
                  </a:ext>
                </a:extLst>
              </a:tr>
              <a:tr h="370840">
                <a:tc>
                  <a:txBody>
                    <a:bodyPr/>
                    <a:lstStyle/>
                    <a:p>
                      <a:pPr algn="ctr"/>
                      <a:r>
                        <a:rPr lang="en-US" dirty="0"/>
                        <a:t>&gt;20-40%</a:t>
                      </a:r>
                    </a:p>
                  </a:txBody>
                  <a:tcPr/>
                </a:tc>
                <a:tc>
                  <a:txBody>
                    <a:bodyPr/>
                    <a:lstStyle/>
                    <a:p>
                      <a:pPr algn="ctr"/>
                      <a:r>
                        <a:rPr lang="en-US" dirty="0"/>
                        <a:t>2%</a:t>
                      </a:r>
                    </a:p>
                  </a:txBody>
                  <a:tcPr/>
                </a:tc>
                <a:extLst>
                  <a:ext uri="{0D108BD9-81ED-4DB2-BD59-A6C34878D82A}">
                    <a16:rowId xmlns:a16="http://schemas.microsoft.com/office/drawing/2014/main" val="1231312559"/>
                  </a:ext>
                </a:extLst>
              </a:tr>
              <a:tr h="370840">
                <a:tc>
                  <a:txBody>
                    <a:bodyPr/>
                    <a:lstStyle/>
                    <a:p>
                      <a:pPr algn="ctr"/>
                      <a:r>
                        <a:rPr lang="en-US" dirty="0"/>
                        <a:t>Over 40%</a:t>
                      </a:r>
                    </a:p>
                  </a:txBody>
                  <a:tcPr/>
                </a:tc>
                <a:tc>
                  <a:txBody>
                    <a:bodyPr/>
                    <a:lstStyle/>
                    <a:p>
                      <a:pPr algn="ctr"/>
                      <a:r>
                        <a:rPr lang="en-US" dirty="0"/>
                        <a:t>4%</a:t>
                      </a:r>
                    </a:p>
                  </a:txBody>
                  <a:tcPr/>
                </a:tc>
                <a:extLst>
                  <a:ext uri="{0D108BD9-81ED-4DB2-BD59-A6C34878D82A}">
                    <a16:rowId xmlns:a16="http://schemas.microsoft.com/office/drawing/2014/main" val="1840301498"/>
                  </a:ext>
                </a:extLst>
              </a:tr>
            </a:tbl>
          </a:graphicData>
        </a:graphic>
      </p:graphicFrame>
    </p:spTree>
    <p:extLst>
      <p:ext uri="{BB962C8B-B14F-4D97-AF65-F5344CB8AC3E}">
        <p14:creationId xmlns:p14="http://schemas.microsoft.com/office/powerpoint/2010/main" val="4138136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Thinking Man Question Mark Images – Browse 32,290 Stock Photos, Vectors,  and Video | Adobe Stock">
            <a:extLst>
              <a:ext uri="{FF2B5EF4-FFF2-40B4-BE49-F238E27FC236}">
                <a16:creationId xmlns:a16="http://schemas.microsoft.com/office/drawing/2014/main" id="{B7B2C680-5EDE-3646-176B-08FF776694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94" r="35764" b="-2"/>
          <a:stretch/>
        </p:blipFill>
        <p:spPr bwMode="auto">
          <a:xfrm>
            <a:off x="3687623" y="792801"/>
            <a:ext cx="4276956" cy="574361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7A08087-708A-03E9-D401-795C99ECB79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9EEDF2C8-8D53-4310-BAC3-B914C6E8499F}" type="slidenum">
              <a:rPr lang="en-US" smtClean="0"/>
              <a:pPr>
                <a:spcAft>
                  <a:spcPts val="600"/>
                </a:spcAft>
              </a:pPr>
              <a:t>37</a:t>
            </a:fld>
            <a:endParaRPr lang="en-US"/>
          </a:p>
        </p:txBody>
      </p:sp>
    </p:spTree>
    <p:extLst>
      <p:ext uri="{BB962C8B-B14F-4D97-AF65-F5344CB8AC3E}">
        <p14:creationId xmlns:p14="http://schemas.microsoft.com/office/powerpoint/2010/main" val="4231321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3331262"/>
            <a:ext cx="6934698" cy="2793842"/>
          </a:xfrm>
          <a:prstGeom prst="rect">
            <a:avLst/>
          </a:prstGeom>
          <a:noFill/>
        </p:spPr>
        <p:txBody>
          <a:bodyPr wrap="square" rtlCol="0">
            <a:spAutoFit/>
          </a:bodyPr>
          <a:lstStyle/>
          <a:p>
            <a:pPr>
              <a:lnSpc>
                <a:spcPct val="150000"/>
              </a:lnSpc>
            </a:pPr>
            <a:r>
              <a:rPr lang="en-US" sz="2400" dirty="0">
                <a:latin typeface="Arial" panose="020B0604020202020204" pitchFamily="34" charset="0"/>
                <a:cs typeface="Arial" panose="020B0604020202020204" pitchFamily="34" charset="0"/>
              </a:rPr>
              <a:t>Did you find this workshop helpful? Share it on social media using </a:t>
            </a:r>
            <a:r>
              <a:rPr lang="en-US" sz="2400" b="1" dirty="0">
                <a:solidFill>
                  <a:srgbClr val="333B46"/>
                </a:solidFill>
                <a:latin typeface="Arial" panose="020B0604020202020204" pitchFamily="34" charset="0"/>
                <a:cs typeface="Arial" panose="020B0604020202020204" pitchFamily="34" charset="0"/>
              </a:rPr>
              <a:t>#DPSWorkshops</a:t>
            </a:r>
            <a:r>
              <a:rPr lang="en-US" sz="2400" dirty="0">
                <a:latin typeface="Arial" panose="020B0604020202020204" pitchFamily="34" charset="0"/>
                <a:cs typeface="Arial" panose="020B0604020202020204" pitchFamily="34" charset="0"/>
              </a:rPr>
              <a:t> and spread the word to help the City business community learn about the programs and initiatives available at the City of Chicago. </a:t>
            </a: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38</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92280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30628"/>
            <a:ext cx="3605347" cy="3670663"/>
          </a:xfrm>
        </p:spPr>
        <p:txBody>
          <a:bodyPr anchor="ctr">
            <a:noAutofit/>
          </a:bodyPr>
          <a:lstStyle/>
          <a:p>
            <a:r>
              <a:rPr lang="en-US" sz="4400" dirty="0">
                <a:solidFill>
                  <a:schemeClr val="bg1"/>
                </a:solidFill>
                <a:latin typeface="Big Shoulders Display Black" pitchFamily="2" charset="0"/>
              </a:rPr>
              <a:t> FOLLOW US ON SOCIAL MEDIA</a:t>
            </a:r>
          </a:p>
        </p:txBody>
      </p:sp>
      <p:pic>
        <p:nvPicPr>
          <p:cNvPr id="10" name="Picture 9">
            <a:extLst>
              <a:ext uri="{FF2B5EF4-FFF2-40B4-BE49-F238E27FC236}">
                <a16:creationId xmlns:a16="http://schemas.microsoft.com/office/drawing/2014/main" id="{E0ED178C-759D-4479-88B5-A60E745C41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5" y="1133913"/>
            <a:ext cx="6214911" cy="1797248"/>
          </a:xfrm>
          <a:prstGeom prst="rect">
            <a:avLst/>
          </a:prstGeom>
        </p:spPr>
      </p:pic>
      <p:sp>
        <p:nvSpPr>
          <p:cNvPr id="11" name="TextBox 10">
            <a:extLst>
              <a:ext uri="{FF2B5EF4-FFF2-40B4-BE49-F238E27FC236}">
                <a16:creationId xmlns:a16="http://schemas.microsoft.com/office/drawing/2014/main" id="{537065F0-9BBE-43D7-8B53-AB3EB0985349}"/>
              </a:ext>
            </a:extLst>
          </p:cNvPr>
          <p:cNvSpPr txBox="1"/>
          <p:nvPr/>
        </p:nvSpPr>
        <p:spPr>
          <a:xfrm>
            <a:off x="1473898" y="2748279"/>
            <a:ext cx="4622102"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@CHICAGODPS</a:t>
            </a:r>
          </a:p>
        </p:txBody>
      </p:sp>
    </p:spTree>
    <p:extLst>
      <p:ext uri="{BB962C8B-B14F-4D97-AF65-F5344CB8AC3E}">
        <p14:creationId xmlns:p14="http://schemas.microsoft.com/office/powerpoint/2010/main" val="2173903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1148576" y="0"/>
            <a:ext cx="11043424"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670288" y="1391664"/>
            <a:ext cx="5142571" cy="4400990"/>
          </a:xfrm>
        </p:spPr>
        <p:txBody>
          <a:bodyPr anchor="ctr">
            <a:noAutofit/>
          </a:bodyPr>
          <a:lstStyle/>
          <a:p>
            <a:pPr algn="l"/>
            <a:r>
              <a:rPr lang="en-US" sz="2800" dirty="0">
                <a:solidFill>
                  <a:schemeClr val="bg1"/>
                </a:solidFill>
                <a:latin typeface="Arial" panose="020B0604020202020204" pitchFamily="34" charset="0"/>
                <a:cs typeface="Arial" panose="020B0604020202020204" pitchFamily="34" charset="0"/>
              </a:rPr>
              <a:t>DPS is the contracting authority for the procurement of goods and services for the City of Chicago. We work together as a team and with our customers to guarantee an open, fair, and timely process by establishing, communicating and enforcing superior business practices.</a:t>
            </a:r>
          </a:p>
        </p:txBody>
      </p:sp>
      <p:pic>
        <p:nvPicPr>
          <p:cNvPr id="6" name="Picture 5" descr="A black and white sign&#10;&#10;Description automatically generated with low confidence">
            <a:extLst>
              <a:ext uri="{FF2B5EF4-FFF2-40B4-BE49-F238E27FC236}">
                <a16:creationId xmlns:a16="http://schemas.microsoft.com/office/drawing/2014/main" id="{BBED919A-F0F2-415D-AFCE-34B5B6F21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270329"/>
            <a:ext cx="2743200" cy="365125"/>
          </a:xfrm>
        </p:spPr>
        <p:txBody>
          <a:bodyPr/>
          <a:lstStyle/>
          <a:p>
            <a:fld id="{9EEDF2C8-8D53-4310-BAC3-B914C6E8499F}" type="slidenum">
              <a:rPr lang="en-US" smtClean="0"/>
              <a:t>4</a:t>
            </a:fld>
            <a:endParaRPr lang="en-US" dirty="0"/>
          </a:p>
        </p:txBody>
      </p:sp>
      <p:sp>
        <p:nvSpPr>
          <p:cNvPr id="5" name="TextBox 4">
            <a:extLst>
              <a:ext uri="{FF2B5EF4-FFF2-40B4-BE49-F238E27FC236}">
                <a16:creationId xmlns:a16="http://schemas.microsoft.com/office/drawing/2014/main" id="{042D3EFC-D65C-BC41-88FC-58F9959CFB8F}"/>
              </a:ext>
            </a:extLst>
          </p:cNvPr>
          <p:cNvSpPr txBox="1"/>
          <p:nvPr/>
        </p:nvSpPr>
        <p:spPr>
          <a:xfrm>
            <a:off x="1663808" y="2175948"/>
            <a:ext cx="4432192" cy="2123658"/>
          </a:xfrm>
          <a:prstGeom prst="rect">
            <a:avLst/>
          </a:prstGeom>
          <a:noFill/>
        </p:spPr>
        <p:txBody>
          <a:bodyPr wrap="square" rtlCol="0">
            <a:spAutoFit/>
          </a:bodyPr>
          <a:lstStyle/>
          <a:p>
            <a:r>
              <a:rPr lang="en-US" sz="6600" b="1" dirty="0">
                <a:solidFill>
                  <a:schemeClr val="bg1"/>
                </a:solidFill>
                <a:latin typeface="Big Shoulders Display Black" pitchFamily="2" charset="77"/>
                <a:cs typeface="Arial" panose="020B0604020202020204" pitchFamily="34" charset="0"/>
              </a:rPr>
              <a:t>DEPARTMENT OVERVIEW</a:t>
            </a:r>
          </a:p>
        </p:txBody>
      </p:sp>
    </p:spTree>
    <p:extLst>
      <p:ext uri="{BB962C8B-B14F-4D97-AF65-F5344CB8AC3E}">
        <p14:creationId xmlns:p14="http://schemas.microsoft.com/office/powerpoint/2010/main" val="2409984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1148576" y="0"/>
            <a:ext cx="11043424"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994469" y="1593668"/>
            <a:ext cx="3605347" cy="3670663"/>
          </a:xfrm>
        </p:spPr>
        <p:txBody>
          <a:bodyPr anchor="ctr">
            <a:normAutofit/>
          </a:bodyPr>
          <a:lstStyle/>
          <a:p>
            <a:r>
              <a:rPr lang="en-US" sz="6600" dirty="0">
                <a:solidFill>
                  <a:schemeClr val="bg1"/>
                </a:solidFill>
                <a:latin typeface="Big Shoulders Display Black" pitchFamily="2" charset="0"/>
              </a:rPr>
              <a:t>OUR GOALS AT A GLANCE</a:t>
            </a:r>
          </a:p>
        </p:txBody>
      </p:sp>
      <p:sp>
        <p:nvSpPr>
          <p:cNvPr id="9" name="TextBox 8">
            <a:extLst>
              <a:ext uri="{FF2B5EF4-FFF2-40B4-BE49-F238E27FC236}">
                <a16:creationId xmlns:a16="http://schemas.microsoft.com/office/drawing/2014/main" id="{375A8454-BFCC-4596-BF31-ECF818FE74B7}"/>
              </a:ext>
            </a:extLst>
          </p:cNvPr>
          <p:cNvSpPr txBox="1"/>
          <p:nvPr/>
        </p:nvSpPr>
        <p:spPr>
          <a:xfrm>
            <a:off x="1663808" y="2254062"/>
            <a:ext cx="4533351" cy="3134704"/>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3400" dirty="0">
                <a:solidFill>
                  <a:schemeClr val="bg1"/>
                </a:solidFill>
                <a:latin typeface="Arial" panose="020B0604020202020204" pitchFamily="34" charset="0"/>
                <a:cs typeface="Arial" panose="020B0604020202020204" pitchFamily="34" charset="0"/>
              </a:rPr>
              <a:t>City Programs</a:t>
            </a:r>
          </a:p>
          <a:p>
            <a:pPr marL="285750" indent="-285750">
              <a:lnSpc>
                <a:spcPct val="150000"/>
              </a:lnSpc>
              <a:buFont typeface="Wingdings" panose="05000000000000000000" pitchFamily="2" charset="2"/>
              <a:buChar char="§"/>
            </a:pPr>
            <a:r>
              <a:rPr lang="en-US" sz="3400" dirty="0">
                <a:solidFill>
                  <a:schemeClr val="bg1"/>
                </a:solidFill>
                <a:latin typeface="Arial" panose="020B0604020202020204" pitchFamily="34" charset="0"/>
                <a:cs typeface="Arial" panose="020B0604020202020204" pitchFamily="34" charset="0"/>
              </a:rPr>
              <a:t>Bid Incentives</a:t>
            </a:r>
          </a:p>
          <a:p>
            <a:pPr marL="285750" indent="-285750">
              <a:lnSpc>
                <a:spcPct val="150000"/>
              </a:lnSpc>
              <a:buFont typeface="Wingdings" panose="05000000000000000000" pitchFamily="2" charset="2"/>
              <a:buChar char="§"/>
            </a:pPr>
            <a:r>
              <a:rPr lang="en-US" sz="3400" dirty="0">
                <a:solidFill>
                  <a:schemeClr val="bg1"/>
                </a:solidFill>
                <a:latin typeface="Arial" panose="020B0604020202020204" pitchFamily="34" charset="0"/>
                <a:cs typeface="Arial" panose="020B0604020202020204" pitchFamily="34" charset="0"/>
              </a:rPr>
              <a:t>Diversity Reporting</a:t>
            </a:r>
          </a:p>
          <a:p>
            <a:pPr marL="285750" indent="-285750">
              <a:lnSpc>
                <a:spcPct val="150000"/>
              </a:lnSpc>
              <a:buFont typeface="Wingdings" panose="05000000000000000000" pitchFamily="2" charset="2"/>
              <a:buChar char="§"/>
            </a:pPr>
            <a:endParaRPr lang="en-US" sz="3400" dirty="0">
              <a:solidFill>
                <a:schemeClr val="bg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5</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spTree>
    <p:extLst>
      <p:ext uri="{BB962C8B-B14F-4D97-AF65-F5344CB8AC3E}">
        <p14:creationId xmlns:p14="http://schemas.microsoft.com/office/powerpoint/2010/main" val="716187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Programs</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6</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2055531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Overview of City Programs</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1437958"/>
            <a:ext cx="6934698" cy="5009833"/>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Small Business Initiative (SBI) for Construction</a:t>
            </a:r>
          </a:p>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Mid-sized Business Initiative (MBI) for Construction</a:t>
            </a:r>
          </a:p>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Non-Construction Mid-Sized Business Initiative (NMBI)</a:t>
            </a:r>
          </a:p>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Diversity Credit</a:t>
            </a:r>
          </a:p>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Mentor/Protégé </a:t>
            </a:r>
          </a:p>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Target Market Program</a:t>
            </a:r>
          </a:p>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Phased Graduate Program</a:t>
            </a: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7</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3436826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446155" y="1879993"/>
            <a:ext cx="3605347" cy="3098013"/>
          </a:xfrm>
        </p:spPr>
        <p:txBody>
          <a:bodyPr anchor="ctr">
            <a:noAutofit/>
          </a:bodyPr>
          <a:lstStyle/>
          <a:p>
            <a:pPr>
              <a:lnSpc>
                <a:spcPct val="150000"/>
              </a:lnSpc>
            </a:pPr>
            <a:br>
              <a:rPr lang="en-US" sz="4000" b="1" dirty="0">
                <a:solidFill>
                  <a:schemeClr val="bg1"/>
                </a:solidFill>
                <a:latin typeface="Big Shoulders Display" pitchFamily="2" charset="0"/>
                <a:cs typeface="Arial" panose="020B0604020202020204" pitchFamily="34" charset="0"/>
              </a:rPr>
            </a:br>
            <a:r>
              <a:rPr lang="en-US" sz="4000" b="1" dirty="0">
                <a:solidFill>
                  <a:schemeClr val="bg1"/>
                </a:solidFill>
                <a:latin typeface="Big Shoulders Display" pitchFamily="2" charset="0"/>
                <a:cs typeface="Arial" panose="020B0604020202020204" pitchFamily="34" charset="0"/>
              </a:rPr>
              <a:t>Small Business Initiative for Construction</a:t>
            </a:r>
            <a:br>
              <a:rPr lang="en-US" sz="4000" b="1" dirty="0">
                <a:solidFill>
                  <a:schemeClr val="bg1"/>
                </a:solidFill>
                <a:latin typeface="Big Shoulders Display" pitchFamily="2" charset="0"/>
                <a:cs typeface="Arial" panose="020B0604020202020204" pitchFamily="34" charset="0"/>
              </a:rPr>
            </a:br>
            <a:br>
              <a:rPr lang="en-US" sz="4000" b="1" dirty="0">
                <a:solidFill>
                  <a:schemeClr val="bg1"/>
                </a:solidFill>
                <a:latin typeface="Big Shoulders Display" pitchFamily="2" charset="0"/>
                <a:cs typeface="Arial" panose="020B0604020202020204" pitchFamily="34" charset="0"/>
              </a:rPr>
            </a:br>
            <a:r>
              <a:rPr lang="en-US" sz="2400" b="1" dirty="0">
                <a:solidFill>
                  <a:schemeClr val="bg1"/>
                </a:solidFill>
                <a:latin typeface="Big Shoulders Display" pitchFamily="2" charset="0"/>
                <a:cs typeface="Arial" panose="020B0604020202020204" pitchFamily="34" charset="0"/>
              </a:rPr>
              <a:t>Municipal Code: 2-92-710</a:t>
            </a:r>
          </a:p>
        </p:txBody>
      </p:sp>
      <p:sp>
        <p:nvSpPr>
          <p:cNvPr id="9" name="TextBox 8">
            <a:extLst>
              <a:ext uri="{FF2B5EF4-FFF2-40B4-BE49-F238E27FC236}">
                <a16:creationId xmlns:a16="http://schemas.microsoft.com/office/drawing/2014/main" id="{375A8454-BFCC-4596-BF31-ECF818FE74B7}"/>
              </a:ext>
            </a:extLst>
          </p:cNvPr>
          <p:cNvSpPr txBox="1"/>
          <p:nvPr/>
        </p:nvSpPr>
        <p:spPr>
          <a:xfrm>
            <a:off x="4632753" y="93841"/>
            <a:ext cx="7559247" cy="7995266"/>
          </a:xfrm>
          <a:prstGeom prst="rect">
            <a:avLst/>
          </a:prstGeom>
          <a:noFill/>
        </p:spPr>
        <p:txBody>
          <a:bodyPr wrap="square" rtlCol="0">
            <a:spAutoFit/>
          </a:bodyPr>
          <a:lstStyle/>
          <a:p>
            <a:pPr marL="285750" indent="-285750">
              <a:buFont typeface="Wingdings" panose="05000000000000000000" pitchFamily="2" charset="2"/>
              <a:buChar char="§"/>
            </a:pPr>
            <a:r>
              <a:rPr lang="en-US" sz="2000" b="1" dirty="0">
                <a:latin typeface="Arial" panose="020B0604020202020204" pitchFamily="34" charset="0"/>
                <a:cs typeface="Arial" panose="020B0604020202020204" pitchFamily="34" charset="0"/>
              </a:rPr>
              <a:t>Program Goal</a:t>
            </a:r>
            <a:r>
              <a:rPr lang="en-US" sz="2000" dirty="0">
                <a:latin typeface="Arial" panose="020B0604020202020204" pitchFamily="34" charset="0"/>
                <a:cs typeface="Arial" panose="020B0604020202020204" pitchFamily="34" charset="0"/>
              </a:rPr>
              <a:t>: Designed to encourage small businesses to participate in City-funded construction projects up to $10 million in total cost</a:t>
            </a:r>
          </a:p>
          <a:p>
            <a:pPr marL="285750" indent="-285750">
              <a:lnSpc>
                <a:spcPct val="150000"/>
              </a:lnSpc>
              <a:buFont typeface="Wingdings" panose="05000000000000000000" pitchFamily="2" charset="2"/>
              <a:buChar char="§"/>
            </a:pPr>
            <a:r>
              <a:rPr lang="en-US" sz="2000" b="1" dirty="0">
                <a:latin typeface="Arial" panose="020B0604020202020204" pitchFamily="34" charset="0"/>
                <a:cs typeface="Arial" panose="020B0604020202020204" pitchFamily="34" charset="0"/>
              </a:rPr>
              <a:t>Key Points:</a:t>
            </a:r>
          </a:p>
          <a:p>
            <a:pPr marL="742950" lvl="1" indent="-285750">
              <a:buFont typeface="Wingdings" panose="05000000000000000000" pitchFamily="2" charset="2"/>
              <a:buChar char="§"/>
            </a:pPr>
            <a:r>
              <a:rPr lang="en-US" sz="2000" dirty="0">
                <a:latin typeface="Arial" panose="020B0604020202020204" pitchFamily="34" charset="0"/>
                <a:cs typeface="Arial" panose="020B0604020202020204" pitchFamily="34" charset="0"/>
              </a:rPr>
              <a:t>Small local businesses are exclusive bidders</a:t>
            </a:r>
          </a:p>
          <a:p>
            <a:pPr marL="1200150" lvl="2" indent="-285750">
              <a:buFont typeface="Wingdings" panose="05000000000000000000" pitchFamily="2" charset="2"/>
              <a:buChar char="§"/>
            </a:pPr>
            <a:r>
              <a:rPr lang="en-US" sz="2000" dirty="0">
                <a:latin typeface="Arial" panose="020B0604020202020204" pitchFamily="34" charset="0"/>
                <a:cs typeface="Arial" panose="020B0604020202020204" pitchFamily="34" charset="0"/>
              </a:rPr>
              <a:t>The principal place of business must be located in Six-County Region (Cook, DuPage, Will, McHenry, Lake, Kane)</a:t>
            </a:r>
          </a:p>
          <a:p>
            <a:pPr marL="742950" lvl="1" indent="-285750">
              <a:buFont typeface="Wingdings" panose="05000000000000000000" pitchFamily="2" charset="2"/>
              <a:buChar char="§"/>
            </a:pPr>
            <a:r>
              <a:rPr lang="en-US" sz="2000" dirty="0">
                <a:latin typeface="Arial" panose="020B0604020202020204" pitchFamily="34" charset="0"/>
                <a:cs typeface="Arial" panose="020B0604020202020204" pitchFamily="34" charset="0"/>
              </a:rPr>
              <a:t>Two Tiers: Small Business Initiative (SBI) I and II</a:t>
            </a:r>
          </a:p>
          <a:p>
            <a:pPr marL="1200150" lvl="2" indent="-285750">
              <a:buFont typeface="Wingdings" panose="05000000000000000000" pitchFamily="2" charset="2"/>
              <a:buChar char="§"/>
            </a:pPr>
            <a:r>
              <a:rPr lang="en-US" sz="2000" dirty="0">
                <a:latin typeface="Arial" panose="020B0604020202020204" pitchFamily="34" charset="0"/>
                <a:cs typeface="Arial" panose="020B0604020202020204" pitchFamily="34" charset="0"/>
              </a:rPr>
              <a:t>SBI I- Estimated Project Cost between $2,000,000- $10,000,000</a:t>
            </a:r>
          </a:p>
          <a:p>
            <a:pPr marL="1657350" lvl="3" indent="-285750">
              <a:buFont typeface="Wingdings" panose="05000000000000000000" pitchFamily="2" charset="2"/>
              <a:buChar char="§"/>
            </a:pPr>
            <a:r>
              <a:rPr lang="en-US" sz="2000" dirty="0">
                <a:latin typeface="Arial" panose="020B0604020202020204" pitchFamily="34" charset="0"/>
                <a:cs typeface="Arial" panose="020B0604020202020204" pitchFamily="34" charset="0"/>
              </a:rPr>
              <a:t>Bidders may not exceed 1.5 times Small Business Administration (SBA) size standards and 1.5 times certification personal net worth (PNW) limits </a:t>
            </a:r>
          </a:p>
          <a:p>
            <a:pPr marL="1200150" lvl="2" indent="-285750">
              <a:buFont typeface="Wingdings" panose="05000000000000000000" pitchFamily="2" charset="2"/>
              <a:buChar char="§"/>
            </a:pPr>
            <a:r>
              <a:rPr lang="en-US" sz="2000" dirty="0">
                <a:latin typeface="Arial" panose="020B0604020202020204" pitchFamily="34" charset="0"/>
                <a:cs typeface="Arial" panose="020B0604020202020204" pitchFamily="34" charset="0"/>
              </a:rPr>
              <a:t>SBI II- Estimated Project Cost less than $2,000,000</a:t>
            </a:r>
          </a:p>
          <a:p>
            <a:pPr marL="1657350" lvl="3" indent="-285750">
              <a:buFont typeface="Wingdings" panose="05000000000000000000" pitchFamily="2" charset="2"/>
              <a:buChar char="§"/>
            </a:pPr>
            <a:r>
              <a:rPr lang="en-US" sz="2000" dirty="0">
                <a:latin typeface="Arial" panose="020B0604020202020204" pitchFamily="34" charset="0"/>
                <a:cs typeface="Arial" panose="020B0604020202020204" pitchFamily="34" charset="0"/>
              </a:rPr>
              <a:t>Bidders may not exceed ½ SBA size standards and ½ certification PNW limits </a:t>
            </a:r>
          </a:p>
          <a:p>
            <a:pPr marL="742950" lvl="1" indent="-285750">
              <a:buFont typeface="Wingdings" panose="05000000000000000000" pitchFamily="2" charset="2"/>
              <a:buChar char="§"/>
            </a:pPr>
            <a:r>
              <a:rPr lang="en-US" sz="2000" dirty="0">
                <a:latin typeface="Arial" panose="020B0604020202020204" pitchFamily="34" charset="0"/>
                <a:cs typeface="Arial" panose="020B0604020202020204" pitchFamily="34" charset="0"/>
              </a:rPr>
              <a:t>Small business must perform the majority of the work with its own forces and/or subcontractors who are local businesses </a:t>
            </a:r>
          </a:p>
          <a:p>
            <a:pPr>
              <a:lnSpc>
                <a:spcPct val="150000"/>
              </a:lnSpc>
            </a:pPr>
            <a:endParaRPr lang="en-US" sz="2400" dirty="0">
              <a:latin typeface="Arial" panose="020B0604020202020204" pitchFamily="34" charset="0"/>
              <a:cs typeface="Arial" panose="020B0604020202020204" pitchFamily="34" charset="0"/>
            </a:endParaRPr>
          </a:p>
          <a:p>
            <a:pPr>
              <a:lnSpc>
                <a:spcPct val="150000"/>
              </a:lnSpc>
            </a:pPr>
            <a:endParaRPr lang="en-US" sz="2400" dirty="0">
              <a:latin typeface="Arial" panose="020B0604020202020204" pitchFamily="34" charset="0"/>
              <a:cs typeface="Arial" panose="020B0604020202020204" pitchFamily="34" charset="0"/>
            </a:endParaRPr>
          </a:p>
          <a:p>
            <a:pPr>
              <a:lnSpc>
                <a:spcPct val="150000"/>
              </a:lnSpc>
            </a:pPr>
            <a:endParaRPr lang="en-US" sz="2400" dirty="0">
              <a:latin typeface="Arial" panose="020B0604020202020204" pitchFamily="34" charset="0"/>
              <a:cs typeface="Arial" panose="020B0604020202020204" pitchFamily="34" charset="0"/>
            </a:endParaRPr>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1128921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5A8454-BFCC-4596-BF31-ECF818FE74B7}"/>
              </a:ext>
            </a:extLst>
          </p:cNvPr>
          <p:cNvSpPr txBox="1"/>
          <p:nvPr/>
        </p:nvSpPr>
        <p:spPr>
          <a:xfrm>
            <a:off x="4939" y="1009966"/>
            <a:ext cx="7550523" cy="544251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b="1" dirty="0">
                <a:solidFill>
                  <a:srgbClr val="333B46"/>
                </a:solidFill>
                <a:latin typeface="Arial" panose="020B0604020202020204" pitchFamily="34" charset="0"/>
                <a:cs typeface="Arial" panose="020B0604020202020204" pitchFamily="34" charset="0"/>
              </a:rPr>
              <a:t>Program Goal:</a:t>
            </a:r>
            <a:r>
              <a:rPr lang="en-US" dirty="0">
                <a:solidFill>
                  <a:srgbClr val="333B46"/>
                </a:solidFill>
                <a:latin typeface="Arial" panose="020B0604020202020204" pitchFamily="34" charset="0"/>
                <a:cs typeface="Arial" panose="020B0604020202020204" pitchFamily="34" charset="0"/>
              </a:rPr>
              <a:t> Designed to increase small and mid-sized business participation in City funded construction projects between $10 million and $20 million in total cost</a:t>
            </a:r>
          </a:p>
          <a:p>
            <a:pPr marL="342900" indent="-342900">
              <a:lnSpc>
                <a:spcPct val="150000"/>
              </a:lnSpc>
              <a:buFont typeface="Arial" panose="020B0604020202020204" pitchFamily="34" charset="0"/>
              <a:buChar char="•"/>
            </a:pPr>
            <a:r>
              <a:rPr lang="en-US" b="1" dirty="0">
                <a:solidFill>
                  <a:srgbClr val="333B46"/>
                </a:solidFill>
                <a:latin typeface="Arial" panose="020B0604020202020204" pitchFamily="34" charset="0"/>
                <a:cs typeface="Arial" panose="020B0604020202020204" pitchFamily="34" charset="0"/>
              </a:rPr>
              <a:t>Key Points:</a:t>
            </a:r>
          </a:p>
          <a:p>
            <a:pPr marL="800100" lvl="1" indent="-342900">
              <a:lnSpc>
                <a:spcPct val="150000"/>
              </a:lnSpc>
              <a:buFont typeface="Arial" panose="020B0604020202020204" pitchFamily="34" charset="0"/>
              <a:buChar char="•"/>
            </a:pPr>
            <a:r>
              <a:rPr lang="en-US" dirty="0">
                <a:solidFill>
                  <a:srgbClr val="333B46"/>
                </a:solidFill>
                <a:latin typeface="Arial" panose="020B0604020202020204" pitchFamily="34" charset="0"/>
                <a:cs typeface="Arial" panose="020B0604020202020204" pitchFamily="34" charset="0"/>
              </a:rPr>
              <a:t>Small and mid-sized local businesses are exclusive bidders 	</a:t>
            </a:r>
          </a:p>
          <a:p>
            <a:pPr marL="1257300" lvl="2" indent="-342900">
              <a:lnSpc>
                <a:spcPct val="150000"/>
              </a:lnSpc>
              <a:buFont typeface="Arial" panose="020B0604020202020204" pitchFamily="34" charset="0"/>
              <a:buChar char="•"/>
            </a:pPr>
            <a:r>
              <a:rPr lang="en-US" dirty="0">
                <a:solidFill>
                  <a:srgbClr val="333B46"/>
                </a:solidFill>
                <a:latin typeface="Arial" panose="020B0604020202020204" pitchFamily="34" charset="0"/>
                <a:cs typeface="Arial" panose="020B0604020202020204" pitchFamily="34" charset="0"/>
              </a:rPr>
              <a:t>The principal place of business must be located in Six-County Region</a:t>
            </a:r>
          </a:p>
          <a:p>
            <a:pPr marL="1257300" lvl="2" indent="-342900">
              <a:lnSpc>
                <a:spcPct val="150000"/>
              </a:lnSpc>
              <a:buFont typeface="Arial" panose="020B0604020202020204" pitchFamily="34" charset="0"/>
              <a:buChar char="•"/>
            </a:pPr>
            <a:r>
              <a:rPr lang="en-US" dirty="0">
                <a:solidFill>
                  <a:srgbClr val="333B46"/>
                </a:solidFill>
                <a:latin typeface="Arial" panose="020B0604020202020204" pitchFamily="34" charset="0"/>
                <a:cs typeface="Arial" panose="020B0604020202020204" pitchFamily="34" charset="0"/>
              </a:rPr>
              <a:t>Estimated project cost between $10,000,000-$20,000,000</a:t>
            </a:r>
          </a:p>
          <a:p>
            <a:pPr marL="1257300" lvl="2" indent="-342900">
              <a:lnSpc>
                <a:spcPct val="150000"/>
              </a:lnSpc>
              <a:buFont typeface="Arial" panose="020B0604020202020204" pitchFamily="34" charset="0"/>
              <a:buChar char="•"/>
            </a:pPr>
            <a:r>
              <a:rPr lang="en-US" dirty="0">
                <a:solidFill>
                  <a:srgbClr val="333B46"/>
                </a:solidFill>
                <a:latin typeface="Arial" panose="020B0604020202020204" pitchFamily="34" charset="0"/>
                <a:cs typeface="Arial" panose="020B0604020202020204" pitchFamily="34" charset="0"/>
              </a:rPr>
              <a:t>Bidder may not exceed 2 times SBA size standard and 2 times certification PNW limits </a:t>
            </a:r>
          </a:p>
          <a:p>
            <a:pPr marL="800100" lvl="1" indent="-342900">
              <a:lnSpc>
                <a:spcPct val="150000"/>
              </a:lnSpc>
              <a:buFont typeface="Arial" panose="020B0604020202020204" pitchFamily="34" charset="0"/>
              <a:buChar char="•"/>
            </a:pPr>
            <a:r>
              <a:rPr lang="en-US" dirty="0">
                <a:solidFill>
                  <a:srgbClr val="333B46"/>
                </a:solidFill>
                <a:latin typeface="Arial" panose="020B0604020202020204" pitchFamily="34" charset="0"/>
                <a:cs typeface="Arial" panose="020B0604020202020204" pitchFamily="34" charset="0"/>
              </a:rPr>
              <a:t>At least 51% of the work must be performed by the mid-sized business enterprise’s own forces or subcontractors who are mid-sized local businesses </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9</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008682"/>
            <a:ext cx="3693379" cy="2803161"/>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Mid-Sized Business Initiative for Construction</a:t>
            </a:r>
          </a:p>
        </p:txBody>
      </p:sp>
      <p:sp>
        <p:nvSpPr>
          <p:cNvPr id="10" name="Rectangle 9">
            <a:extLst>
              <a:ext uri="{FF2B5EF4-FFF2-40B4-BE49-F238E27FC236}">
                <a16:creationId xmlns:a16="http://schemas.microsoft.com/office/drawing/2014/main" id="{7EC080D9-4A05-4FB5-91F8-468546A51DC5}"/>
              </a:ext>
            </a:extLst>
          </p:cNvPr>
          <p:cNvSpPr/>
          <p:nvPr/>
        </p:nvSpPr>
        <p:spPr>
          <a:xfrm>
            <a:off x="8484589" y="5222798"/>
            <a:ext cx="3049829" cy="1208152"/>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0B73F28-B4A5-4BC0-A4A7-F5226EB5DE61}"/>
              </a:ext>
            </a:extLst>
          </p:cNvPr>
          <p:cNvSpPr txBox="1">
            <a:spLocks/>
          </p:cNvSpPr>
          <p:nvPr/>
        </p:nvSpPr>
        <p:spPr>
          <a:xfrm>
            <a:off x="8799648" y="5185905"/>
            <a:ext cx="2734770" cy="149221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solidFill>
                  <a:schemeClr val="bg1"/>
                </a:solidFill>
                <a:latin typeface="Big Shoulders Display Black" pitchFamily="2" charset="0"/>
              </a:rPr>
              <a:t>Municipal Code: </a:t>
            </a:r>
          </a:p>
          <a:p>
            <a:r>
              <a:rPr lang="en-US" sz="2000" dirty="0">
                <a:solidFill>
                  <a:schemeClr val="bg1"/>
                </a:solidFill>
                <a:latin typeface="Big Shoulders Display Black" pitchFamily="2" charset="0"/>
              </a:rPr>
              <a:t>2-92-800 et seq.</a:t>
            </a:r>
          </a:p>
        </p:txBody>
      </p:sp>
    </p:spTree>
    <p:extLst>
      <p:ext uri="{BB962C8B-B14F-4D97-AF65-F5344CB8AC3E}">
        <p14:creationId xmlns:p14="http://schemas.microsoft.com/office/powerpoint/2010/main" val="2476565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15179</TotalTime>
  <Words>3480</Words>
  <Application>Microsoft Office PowerPoint</Application>
  <PresentationFormat>Widescreen</PresentationFormat>
  <Paragraphs>396</Paragraphs>
  <Slides>38</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Roboto Light</vt:lpstr>
      <vt:lpstr>Calibri</vt:lpstr>
      <vt:lpstr>Wingdings</vt:lpstr>
      <vt:lpstr>Big Shoulders Display Black</vt:lpstr>
      <vt:lpstr>Arial</vt:lpstr>
      <vt:lpstr>Calibri Light</vt:lpstr>
      <vt:lpstr>Big Shoulders Display</vt:lpstr>
      <vt:lpstr>Roboto Medium</vt:lpstr>
      <vt:lpstr>Office Theme</vt:lpstr>
      <vt:lpstr>DPS Incentives &amp; Programs: Getting the Most From Your Bids</vt:lpstr>
      <vt:lpstr>Welcome</vt:lpstr>
      <vt:lpstr>PowerPoint Presentation</vt:lpstr>
      <vt:lpstr>DPS is the contracting authority for the procurement of goods and services for the City of Chicago. We work together as a team and with our customers to guarantee an open, fair, and timely process by establishing, communicating and enforcing superior business practices.</vt:lpstr>
      <vt:lpstr>OUR GOALS AT A GLANCE</vt:lpstr>
      <vt:lpstr>Programs</vt:lpstr>
      <vt:lpstr>Overview of City Programs</vt:lpstr>
      <vt:lpstr> Small Business Initiative for Construction  Municipal Code: 2-92-710</vt:lpstr>
      <vt:lpstr>Mid-Sized Business Initiative for Construction</vt:lpstr>
      <vt:lpstr>Non-Construction Mid-Sized Business Initiative (NMBI)  Municipal Code: 2-92-1000 et seq.</vt:lpstr>
      <vt:lpstr> Diversity Credit Program  Municipal Code: 2-92-530 and 2-92-720(e)</vt:lpstr>
      <vt:lpstr>Mentor/ Protégé Program</vt:lpstr>
      <vt:lpstr>Target Market Program  Municipal Code: 2-92-460</vt:lpstr>
      <vt:lpstr>MBE/WBE Phased Graduation Program</vt:lpstr>
      <vt:lpstr>Bid  Incentives</vt:lpstr>
      <vt:lpstr>Bid  Incentives</vt:lpstr>
      <vt:lpstr>How Incentives Work</vt:lpstr>
      <vt:lpstr>How Incentives Work</vt:lpstr>
      <vt:lpstr>How Incentives Work</vt:lpstr>
      <vt:lpstr>Requirements After Award</vt:lpstr>
      <vt:lpstr>Apprentice  Utilization  Bid Incentive    Municipal Code:  2-92-335</vt:lpstr>
      <vt:lpstr>Equal Employment Opportunity </vt:lpstr>
      <vt:lpstr>Returning Resident Apprentice Bid  Incentive    Municipal Code: 2-92-336</vt:lpstr>
      <vt:lpstr>Project-Area Subcontractor  Bid Incentive   Municipal Code: 2-92-405</vt:lpstr>
      <vt:lpstr>Project-Area Subcontractor  Bid Incentive   Municipal Code: 2-92-405</vt:lpstr>
      <vt:lpstr>Veteran-owned Subcontractor Utilization Bid Incentive</vt:lpstr>
      <vt:lpstr>City-Based Manufacturers Bid Incentive   Municipal Code: 2-92-410</vt:lpstr>
      <vt:lpstr>Alternatively Powered Vehicles Bid Incentive  Municipal Code: 2-92-413</vt:lpstr>
      <vt:lpstr>Business Enterprises Owned or Operated By People with Disabilities</vt:lpstr>
      <vt:lpstr>City-Based Business Bid Incentive   Municipal Code: 2-92-412</vt:lpstr>
      <vt:lpstr> Socio-Economically  Disadvantaged Areas   Current copy of map located at https://www.chicago.gov/content/dam/city/depts/dps/RulesRegulations/ChicagoSocioEconDisadvantagedAreas_map.pdf</vt:lpstr>
      <vt:lpstr>Bid Incentive to Encourage MBE/WBE Participation</vt:lpstr>
      <vt:lpstr>Bid Incentive to Encourage MBE/WBE Participation</vt:lpstr>
      <vt:lpstr>Veteran-owned + Small Business Joint Venture Bid Incentive   Municipal Code: 2-92-950</vt:lpstr>
      <vt:lpstr>Veteran-owned + Small Business Joint Venture Bid Incentive   Municipal Code: 2-92-950</vt:lpstr>
      <vt:lpstr>Diverse Workforce and Management Bid Incentive  Municipal Code: 2-92-407</vt:lpstr>
      <vt:lpstr>PowerPoint Presentation</vt:lpstr>
      <vt:lpstr> FOLLOW US ON SOCIAL MEDIA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BECOME CERTIFIED</dc:title>
  <dc:creator>Rodney Labauex</dc:creator>
  <cp:lastModifiedBy>Jacqueline Umbles</cp:lastModifiedBy>
  <cp:revision>81</cp:revision>
  <cp:lastPrinted>2022-02-24T00:43:29Z</cp:lastPrinted>
  <dcterms:created xsi:type="dcterms:W3CDTF">2021-11-02T21:04:46Z</dcterms:created>
  <dcterms:modified xsi:type="dcterms:W3CDTF">2024-03-26T16:24:50Z</dcterms:modified>
</cp:coreProperties>
</file>