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4"/>
    <p:sldMasterId id="2147483696" r:id="rId5"/>
    <p:sldMasterId id="2147483705" r:id="rId6"/>
    <p:sldMasterId id="2147483660" r:id="rId7"/>
  </p:sldMasterIdLst>
  <p:notesMasterIdLst>
    <p:notesMasterId r:id="rId26"/>
  </p:notesMasterIdLst>
  <p:sldIdLst>
    <p:sldId id="256" r:id="rId8"/>
    <p:sldId id="2293" r:id="rId9"/>
    <p:sldId id="2141411365" r:id="rId10"/>
    <p:sldId id="2141411364" r:id="rId11"/>
    <p:sldId id="2141411363" r:id="rId12"/>
    <p:sldId id="2141411374" r:id="rId13"/>
    <p:sldId id="2141411366" r:id="rId14"/>
    <p:sldId id="2141411378" r:id="rId15"/>
    <p:sldId id="2141411370" r:id="rId16"/>
    <p:sldId id="2141411361" r:id="rId17"/>
    <p:sldId id="511" r:id="rId18"/>
    <p:sldId id="2141411371" r:id="rId19"/>
    <p:sldId id="2141411372" r:id="rId20"/>
    <p:sldId id="2141411367" r:id="rId21"/>
    <p:sldId id="536" r:id="rId22"/>
    <p:sldId id="2141411375" r:id="rId23"/>
    <p:sldId id="2141411376" r:id="rId24"/>
    <p:sldId id="51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CF1FCB-D6D7-F829-511F-CDB51C6A3562}" name="Jennifer Vidis" initials="JV" userId="S::jennifer.vidis@cityofchicago.org::75901495-b368-4a76-bc43-3d0ca75da54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32827-1031-42AC-A7FE-B467F616162A}" v="6" dt="2022-09-19T17:44:10.058"/>
    <p1510:client id="{04C7309E-E7C0-4352-93F1-26D18DDDA48C}" v="5" dt="2022-09-19T17:12:03.517"/>
    <p1510:client id="{053261D1-65AF-4AFA-A923-8CB1DE7D90C1}" v="3" dt="2023-03-10T21:34:05.487"/>
    <p1510:client id="{09179B4A-F88D-80D0-6FBF-05CC346AD227}" v="1163" dt="2022-09-19T05:55:51.193"/>
    <p1510:client id="{149FDDDA-7555-4C8F-A65F-870DFDFFEA76}" v="73" dt="2023-03-08T15:45:24.554"/>
    <p1510:client id="{2FF5665D-D921-4440-9A92-CE39B350882B}" v="31" dt="2022-09-19T17:59:36.014"/>
    <p1510:client id="{30C243E9-4D80-42C4-B44F-C7B9E2C922F3}" v="25" dt="2023-03-07T21:08:39.939"/>
    <p1510:client id="{35A889E3-A4DE-5F92-20FC-CD57BD379AB2}" v="464" dt="2023-03-07T22:16:40.615"/>
    <p1510:client id="{4059AEC7-D55F-43F7-B512-3CA51BC1C7D2}" v="194" dt="2022-09-19T19:44:39.249"/>
    <p1510:client id="{428C998D-1EFF-4FE9-AB60-1E75C04C3B11}" v="579" dt="2022-09-18T21:15:25.171"/>
    <p1510:client id="{53DF54A7-C2D0-4F67-B597-E660429BDCF3}" v="160" dt="2023-03-07T22:18:09.526"/>
    <p1510:client id="{6129DFFC-16A9-4CA0-90D4-121F16E78644}" v="10" dt="2022-09-19T18:11:53.724"/>
    <p1510:client id="{63F58658-EDA3-413B-A76C-7D007513D240}" v="115" dt="2023-03-07T22:06:08.534"/>
    <p1510:client id="{6B746C26-8A7E-479D-9134-A431DC3A8AAC}" v="497" vWet="499" dt="2022-09-19T19:26:30.971"/>
    <p1510:client id="{7F480FE1-5441-467D-BA68-F32F08B61F3C}" v="5" dt="2022-09-19T17:45:30.655"/>
    <p1510:client id="{86953897-C960-9E02-C8DC-DD2256F5FBD8}" v="97" dt="2023-03-09T15:09:12.115"/>
    <p1510:client id="{8AF5DFB7-B313-4F85-BC3A-B9318BF5F230}" v="1" dt="2023-03-09T15:53:25.759"/>
    <p1510:client id="{8FE44CFA-26BA-4022-A4C3-85350EB0CBF7}" v="5" dt="2022-09-19T17:22:12.659"/>
    <p1510:client id="{AA7535CE-4D0B-4D1F-A5F5-8C5C4AFFE60E}" v="36" dt="2023-03-07T22:19:21.995"/>
    <p1510:client id="{ADC08F0E-627B-49B0-92FA-28EC655185C4}" v="6" dt="2022-09-19T13:34:34.313"/>
    <p1510:client id="{ADC6EA12-786F-4EC6-9ADB-AC06DA6C99F4}" v="257" dt="2023-03-08T17:22:15.944"/>
    <p1510:client id="{B23DD498-32CB-76B6-E3F4-5158ECADA33C}" v="1562" dt="2023-03-10T21:30:38.669"/>
    <p1510:client id="{B41DB3CC-069A-4749-B660-5AA18A557D25}" v="10" dt="2022-09-21T16:52:35.283"/>
    <p1510:client id="{BB423D90-9536-4540-8BB5-95E681EDD934}" v="26" dt="2023-03-09T15:21:05.140"/>
    <p1510:client id="{C3336D4C-0233-40AA-A7DC-E29A2F79CC24}" v="12" dt="2023-03-07T21:11:52.891"/>
    <p1510:client id="{C3CC12FD-00B9-4D71-A839-017DC9B70C03}" v="3" dt="2022-09-19T18:43:02.535"/>
    <p1510:client id="{E0998DBB-8AEE-4E56-9CAA-681F9C12DB01}" v="22" dt="2022-09-19T17:47:29.857"/>
    <p1510:client id="{E5AD627E-3AA8-AD9D-AA5A-91761E5C51E9}" v="535" dt="2023-03-10T20:59:03.825"/>
    <p1510:client id="{EB1BEC2A-D307-4555-AE47-024F9B97FF0D}" v="278" dt="2023-03-07T21:32:56.733"/>
    <p1510:client id="{EF597C38-B86B-45AD-815B-DA75644BA586}" v="26" dt="2023-03-07T21:20:35.086"/>
    <p1510:client id="{F5F89FB1-232A-441B-B70A-748271F8A1D3}" v="373" dt="2023-03-09T15:17:15.871"/>
    <p1510:client id="{F6615896-D7DA-449B-A950-829943561545}" v="25" dt="2022-09-19T15:06:55.2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8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34B07-B6CE-49CF-BFDF-26D07B196D52}" type="doc">
      <dgm:prSet loTypeId="urn:microsoft.com/office/officeart/2005/8/layout/hList7" loCatId="relationship" qsTypeId="urn:microsoft.com/office/officeart/2005/8/quickstyle/simple1" qsCatId="simple" csTypeId="urn:microsoft.com/office/officeart/2005/8/colors/accent6_2" csCatId="accent6" phldr="1"/>
      <dgm:spPr/>
    </dgm:pt>
    <dgm:pt modelId="{EF2C41C8-94A5-4831-ABBF-713BAA2EA70F}">
      <dgm:prSet phldrT="[Text]"/>
      <dgm:spPr/>
      <dgm:t>
        <a:bodyPr/>
        <a:lstStyle/>
        <a:p>
          <a:pPr rtl="0"/>
          <a:r>
            <a:rPr lang="en-US">
              <a:latin typeface="Big Shoulders Display"/>
            </a:rPr>
            <a:t>Nutrition &amp; WIC</a:t>
          </a:r>
        </a:p>
      </dgm:t>
    </dgm:pt>
    <dgm:pt modelId="{66BB24BC-62AC-482B-BA1D-A6C1AC0C0757}" type="parTrans" cxnId="{A670FA6C-EA6F-4D35-A1D7-1066212A2056}">
      <dgm:prSet/>
      <dgm:spPr/>
      <dgm:t>
        <a:bodyPr/>
        <a:lstStyle/>
        <a:p>
          <a:endParaRPr lang="en-US"/>
        </a:p>
      </dgm:t>
    </dgm:pt>
    <dgm:pt modelId="{7A8B8E2E-1C5E-434F-A8D6-95A984626DFD}" type="sibTrans" cxnId="{A670FA6C-EA6F-4D35-A1D7-1066212A2056}">
      <dgm:prSet/>
      <dgm:spPr/>
      <dgm:t>
        <a:bodyPr/>
        <a:lstStyle/>
        <a:p>
          <a:endParaRPr lang="en-US"/>
        </a:p>
      </dgm:t>
    </dgm:pt>
    <dgm:pt modelId="{E89BFE6D-6F19-4BC8-8545-679D2A1B1D12}">
      <dgm:prSet phldrT="[Text]"/>
      <dgm:spPr/>
      <dgm:t>
        <a:bodyPr/>
        <a:lstStyle/>
        <a:p>
          <a:pPr rtl="0"/>
          <a:r>
            <a:rPr lang="en-US"/>
            <a:t>Nursing </a:t>
          </a:r>
          <a:r>
            <a:rPr lang="en-US">
              <a:latin typeface="Big Shoulders Display"/>
            </a:rPr>
            <a:t>&amp; </a:t>
          </a:r>
          <a:r>
            <a:rPr lang="en-US"/>
            <a:t>Support Services</a:t>
          </a:r>
        </a:p>
      </dgm:t>
    </dgm:pt>
    <dgm:pt modelId="{FFBF4212-ED71-47AD-AD1E-C34A2CDA26B1}" type="parTrans" cxnId="{DD8537F8-1DCC-412B-A5FF-58A0C82EBCE4}">
      <dgm:prSet/>
      <dgm:spPr/>
      <dgm:t>
        <a:bodyPr/>
        <a:lstStyle/>
        <a:p>
          <a:endParaRPr lang="en-US"/>
        </a:p>
      </dgm:t>
    </dgm:pt>
    <dgm:pt modelId="{514E750F-63DA-448F-8BDE-63823C0CA678}" type="sibTrans" cxnId="{DD8537F8-1DCC-412B-A5FF-58A0C82EBCE4}">
      <dgm:prSet/>
      <dgm:spPr/>
      <dgm:t>
        <a:bodyPr/>
        <a:lstStyle/>
        <a:p>
          <a:endParaRPr lang="en-US"/>
        </a:p>
      </dgm:t>
    </dgm:pt>
    <dgm:pt modelId="{BE87A70F-8091-45BF-9CB4-D5E8073DDC68}">
      <dgm:prSet phldrT="[Text]"/>
      <dgm:spPr/>
      <dgm:t>
        <a:bodyPr/>
        <a:lstStyle/>
        <a:p>
          <a:pPr rtl="0"/>
          <a:r>
            <a:rPr lang="en-US">
              <a:latin typeface="Big Shoulders Display"/>
            </a:rPr>
            <a:t>The Office of School Health </a:t>
          </a:r>
        </a:p>
      </dgm:t>
    </dgm:pt>
    <dgm:pt modelId="{626B8372-8855-4DA5-A5DF-CC6067F0D435}" type="parTrans" cxnId="{FFAB0EDC-6812-4C52-9545-2E6FB55ABC9D}">
      <dgm:prSet/>
      <dgm:spPr/>
      <dgm:t>
        <a:bodyPr/>
        <a:lstStyle/>
        <a:p>
          <a:endParaRPr lang="en-US"/>
        </a:p>
      </dgm:t>
    </dgm:pt>
    <dgm:pt modelId="{4A27C13C-849C-4E43-BCE8-10BE8154BA73}" type="sibTrans" cxnId="{FFAB0EDC-6812-4C52-9545-2E6FB55ABC9D}">
      <dgm:prSet/>
      <dgm:spPr/>
      <dgm:t>
        <a:bodyPr/>
        <a:lstStyle/>
        <a:p>
          <a:endParaRPr lang="en-US"/>
        </a:p>
      </dgm:t>
    </dgm:pt>
    <dgm:pt modelId="{A149ED2C-FF8D-4C40-AA5D-1B0DB76A025C}">
      <dgm:prSet phldrT="[Text]"/>
      <dgm:spPr/>
      <dgm:t>
        <a:bodyPr/>
        <a:lstStyle/>
        <a:p>
          <a:pPr rtl="0"/>
          <a:r>
            <a:rPr lang="en-US"/>
            <a:t>Lead Poisoning Prevention </a:t>
          </a:r>
          <a:r>
            <a:rPr lang="en-US">
              <a:latin typeface="Big Shoulders Display"/>
            </a:rPr>
            <a:t>&amp; </a:t>
          </a:r>
          <a:r>
            <a:rPr lang="en-US"/>
            <a:t>Healthy Homes</a:t>
          </a:r>
        </a:p>
      </dgm:t>
    </dgm:pt>
    <dgm:pt modelId="{79CD870E-36B5-40AC-8BCA-CA948E6EDF15}" type="parTrans" cxnId="{8B9464C7-4BBB-49E9-9B2E-BB65F9C82E92}">
      <dgm:prSet/>
      <dgm:spPr/>
      <dgm:t>
        <a:bodyPr/>
        <a:lstStyle/>
        <a:p>
          <a:endParaRPr lang="en-US"/>
        </a:p>
      </dgm:t>
    </dgm:pt>
    <dgm:pt modelId="{62D3ABEB-EF37-4E2D-9A5E-35A99A50AE70}" type="sibTrans" cxnId="{8B9464C7-4BBB-49E9-9B2E-BB65F9C82E92}">
      <dgm:prSet/>
      <dgm:spPr/>
      <dgm:t>
        <a:bodyPr/>
        <a:lstStyle/>
        <a:p>
          <a:endParaRPr lang="en-US"/>
        </a:p>
      </dgm:t>
    </dgm:pt>
    <dgm:pt modelId="{E3008490-C9CA-42AA-835A-191320358286}">
      <dgm:prSet phldr="0"/>
      <dgm:spPr/>
      <dgm:t>
        <a:bodyPr/>
        <a:lstStyle/>
        <a:p>
          <a:pPr rtl="0"/>
          <a:r>
            <a:rPr lang="en-US">
              <a:latin typeface="Big Shoulders Display"/>
            </a:rPr>
            <a:t>The EMERGING Office of Reproductive Health</a:t>
          </a:r>
        </a:p>
      </dgm:t>
    </dgm:pt>
    <dgm:pt modelId="{71DBB37A-9790-44A4-A222-EAFAA2094874}" type="parTrans" cxnId="{4EB0C689-46BD-4F68-9AAE-824B65D971A2}">
      <dgm:prSet/>
      <dgm:spPr/>
    </dgm:pt>
    <dgm:pt modelId="{A5F84C27-3B4F-4D32-A229-A470AEC4070B}" type="sibTrans" cxnId="{4EB0C689-46BD-4F68-9AAE-824B65D971A2}">
      <dgm:prSet/>
      <dgm:spPr/>
    </dgm:pt>
    <dgm:pt modelId="{B40E1DD2-C817-4003-AEC5-84014B79178C}" type="pres">
      <dgm:prSet presAssocID="{28334B07-B6CE-49CF-BFDF-26D07B196D52}" presName="Name0" presStyleCnt="0">
        <dgm:presLayoutVars>
          <dgm:dir/>
          <dgm:resizeHandles val="exact"/>
        </dgm:presLayoutVars>
      </dgm:prSet>
      <dgm:spPr/>
    </dgm:pt>
    <dgm:pt modelId="{29BFB921-9F83-43AC-8D0C-F8B71F9F00B5}" type="pres">
      <dgm:prSet presAssocID="{28334B07-B6CE-49CF-BFDF-26D07B196D52}" presName="fgShape" presStyleLbl="fgShp" presStyleIdx="0" presStyleCnt="1"/>
      <dgm:spPr>
        <a:solidFill>
          <a:srgbClr val="92D050"/>
        </a:solidFill>
      </dgm:spPr>
    </dgm:pt>
    <dgm:pt modelId="{FD24540D-4677-49C3-8759-0225AA5BE3C9}" type="pres">
      <dgm:prSet presAssocID="{28334B07-B6CE-49CF-BFDF-26D07B196D52}" presName="linComp" presStyleCnt="0"/>
      <dgm:spPr/>
    </dgm:pt>
    <dgm:pt modelId="{C909C4F2-A220-4893-8D77-E4B5E99CB7DF}" type="pres">
      <dgm:prSet presAssocID="{EF2C41C8-94A5-4831-ABBF-713BAA2EA70F}" presName="compNode" presStyleCnt="0"/>
      <dgm:spPr/>
    </dgm:pt>
    <dgm:pt modelId="{4ABF6771-4382-4A4C-843A-18BC76875879}" type="pres">
      <dgm:prSet presAssocID="{EF2C41C8-94A5-4831-ABBF-713BAA2EA70F}" presName="bkgdShape" presStyleLbl="node1" presStyleIdx="0" presStyleCnt="5" custScaleX="105688"/>
      <dgm:spPr/>
    </dgm:pt>
    <dgm:pt modelId="{3F347BA0-93B1-4558-AEBE-72C21C39DB7A}" type="pres">
      <dgm:prSet presAssocID="{EF2C41C8-94A5-4831-ABBF-713BAA2EA70F}" presName="nodeTx" presStyleLbl="node1" presStyleIdx="0" presStyleCnt="5">
        <dgm:presLayoutVars>
          <dgm:bulletEnabled val="1"/>
        </dgm:presLayoutVars>
      </dgm:prSet>
      <dgm:spPr/>
    </dgm:pt>
    <dgm:pt modelId="{30192C43-189F-4DAE-8175-0ACA6DD36662}" type="pres">
      <dgm:prSet presAssocID="{EF2C41C8-94A5-4831-ABBF-713BAA2EA70F}" presName="invisiNode" presStyleLbl="node1" presStyleIdx="0" presStyleCnt="5"/>
      <dgm:spPr/>
    </dgm:pt>
    <dgm:pt modelId="{D8D509E4-B965-4E25-9924-107C114FEDCC}" type="pres">
      <dgm:prSet presAssocID="{EF2C41C8-94A5-4831-ABBF-713BAA2EA70F}" presName="imagNode" presStyleLbl="fgImgPlac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ruit bowl with solid fill"/>
        </a:ext>
      </dgm:extLst>
    </dgm:pt>
    <dgm:pt modelId="{4DD14DDF-B306-4C60-B060-2D551E30D4F5}" type="pres">
      <dgm:prSet presAssocID="{7A8B8E2E-1C5E-434F-A8D6-95A984626DFD}" presName="sibTrans" presStyleLbl="sibTrans2D1" presStyleIdx="0" presStyleCnt="0"/>
      <dgm:spPr/>
    </dgm:pt>
    <dgm:pt modelId="{503F154D-A5FE-46C8-91D5-E3E9F20DB6DA}" type="pres">
      <dgm:prSet presAssocID="{E89BFE6D-6F19-4BC8-8545-679D2A1B1D12}" presName="compNode" presStyleCnt="0"/>
      <dgm:spPr/>
    </dgm:pt>
    <dgm:pt modelId="{33EA615B-6C67-448D-B8C9-2CEEA217CD6F}" type="pres">
      <dgm:prSet presAssocID="{E89BFE6D-6F19-4BC8-8545-679D2A1B1D12}" presName="bkgdShape" presStyleLbl="node1" presStyleIdx="1" presStyleCnt="5" custLinFactNeighborX="-1218" custLinFactNeighborY="1075"/>
      <dgm:spPr/>
    </dgm:pt>
    <dgm:pt modelId="{0A780625-E2E9-4FEF-96A6-A8A5A4341379}" type="pres">
      <dgm:prSet presAssocID="{E89BFE6D-6F19-4BC8-8545-679D2A1B1D12}" presName="nodeTx" presStyleLbl="node1" presStyleIdx="1" presStyleCnt="5">
        <dgm:presLayoutVars>
          <dgm:bulletEnabled val="1"/>
        </dgm:presLayoutVars>
      </dgm:prSet>
      <dgm:spPr/>
    </dgm:pt>
    <dgm:pt modelId="{02DC7BFF-E4AE-46E7-9F32-0F4ECFF9153C}" type="pres">
      <dgm:prSet presAssocID="{E89BFE6D-6F19-4BC8-8545-679D2A1B1D12}" presName="invisiNode" presStyleLbl="node1" presStyleIdx="1" presStyleCnt="5"/>
      <dgm:spPr/>
    </dgm:pt>
    <dgm:pt modelId="{46367F59-3E44-4B5F-B414-2185918A0255}" type="pres">
      <dgm:prSet presAssocID="{E89BFE6D-6F19-4BC8-8545-679D2A1B1D12}" presName="imagNode" presStyleLbl="fgImgPlac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octor female with solid fill"/>
        </a:ext>
      </dgm:extLst>
    </dgm:pt>
    <dgm:pt modelId="{CDD82D9E-1776-4190-AA2F-A276CD6215AC}" type="pres">
      <dgm:prSet presAssocID="{514E750F-63DA-448F-8BDE-63823C0CA678}" presName="sibTrans" presStyleLbl="sibTrans2D1" presStyleIdx="0" presStyleCnt="0"/>
      <dgm:spPr/>
    </dgm:pt>
    <dgm:pt modelId="{9935950B-1FA9-470B-B560-8B7074C3A1CF}" type="pres">
      <dgm:prSet presAssocID="{BE87A70F-8091-45BF-9CB4-D5E8073DDC68}" presName="compNode" presStyleCnt="0"/>
      <dgm:spPr/>
    </dgm:pt>
    <dgm:pt modelId="{42E41940-67F8-47A6-ABD1-E5BD13F240AA}" type="pres">
      <dgm:prSet presAssocID="{BE87A70F-8091-45BF-9CB4-D5E8073DDC68}" presName="bkgdShape" presStyleLbl="node1" presStyleIdx="2" presStyleCnt="5"/>
      <dgm:spPr/>
    </dgm:pt>
    <dgm:pt modelId="{6DA7D46D-0E8D-420D-B370-5108A27D2E51}" type="pres">
      <dgm:prSet presAssocID="{BE87A70F-8091-45BF-9CB4-D5E8073DDC68}" presName="nodeTx" presStyleLbl="node1" presStyleIdx="2" presStyleCnt="5">
        <dgm:presLayoutVars>
          <dgm:bulletEnabled val="1"/>
        </dgm:presLayoutVars>
      </dgm:prSet>
      <dgm:spPr/>
    </dgm:pt>
    <dgm:pt modelId="{A2012A4E-5772-40C2-9578-765890137852}" type="pres">
      <dgm:prSet presAssocID="{BE87A70F-8091-45BF-9CB4-D5E8073DDC68}" presName="invisiNode" presStyleLbl="node1" presStyleIdx="2" presStyleCnt="5"/>
      <dgm:spPr/>
    </dgm:pt>
    <dgm:pt modelId="{00CD39AC-5630-4F5E-9E63-D55B3B5CA6DA}" type="pres">
      <dgm:prSet presAssocID="{BE87A70F-8091-45BF-9CB4-D5E8073DDC68}" presName="imagNode" presStyleLbl="fgImgPlac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hoolhouse with solid fill"/>
        </a:ext>
      </dgm:extLst>
    </dgm:pt>
    <dgm:pt modelId="{CE31D002-15EA-4F99-B63F-135C17291EC0}" type="pres">
      <dgm:prSet presAssocID="{4A27C13C-849C-4E43-BCE8-10BE8154BA73}" presName="sibTrans" presStyleLbl="sibTrans2D1" presStyleIdx="0" presStyleCnt="0"/>
      <dgm:spPr/>
    </dgm:pt>
    <dgm:pt modelId="{7EFF3747-1BEC-44F2-9317-DFA8E2BCE8E9}" type="pres">
      <dgm:prSet presAssocID="{A149ED2C-FF8D-4C40-AA5D-1B0DB76A025C}" presName="compNode" presStyleCnt="0"/>
      <dgm:spPr/>
    </dgm:pt>
    <dgm:pt modelId="{5896C6F4-3968-4264-A469-32EEBA1E50F9}" type="pres">
      <dgm:prSet presAssocID="{A149ED2C-FF8D-4C40-AA5D-1B0DB76A025C}" presName="bkgdShape" presStyleLbl="node1" presStyleIdx="3" presStyleCnt="5"/>
      <dgm:spPr/>
    </dgm:pt>
    <dgm:pt modelId="{AE6597B0-E61A-463D-80C7-26CBFCE152D6}" type="pres">
      <dgm:prSet presAssocID="{A149ED2C-FF8D-4C40-AA5D-1B0DB76A025C}" presName="nodeTx" presStyleLbl="node1" presStyleIdx="3" presStyleCnt="5">
        <dgm:presLayoutVars>
          <dgm:bulletEnabled val="1"/>
        </dgm:presLayoutVars>
      </dgm:prSet>
      <dgm:spPr/>
    </dgm:pt>
    <dgm:pt modelId="{CAD59460-700F-4E5C-8EB3-BD926B3680E2}" type="pres">
      <dgm:prSet presAssocID="{A149ED2C-FF8D-4C40-AA5D-1B0DB76A025C}" presName="invisiNode" presStyleLbl="node1" presStyleIdx="3" presStyleCnt="5"/>
      <dgm:spPr/>
    </dgm:pt>
    <dgm:pt modelId="{CAB1B356-34B0-48F9-8E1A-32FBC80B0E9A}" type="pres">
      <dgm:prSet presAssocID="{A149ED2C-FF8D-4C40-AA5D-1B0DB76A025C}" presName="imagNode" presStyleLbl="fgImgPlac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Home with solid fill"/>
        </a:ext>
      </dgm:extLst>
    </dgm:pt>
    <dgm:pt modelId="{75B8999D-53D7-4469-A80F-9FEF228BA4E0}" type="pres">
      <dgm:prSet presAssocID="{62D3ABEB-EF37-4E2D-9A5E-35A99A50AE70}" presName="sibTrans" presStyleLbl="sibTrans2D1" presStyleIdx="0" presStyleCnt="0"/>
      <dgm:spPr/>
    </dgm:pt>
    <dgm:pt modelId="{80BF65B2-8097-4096-AE7E-9B5CA2FA72B0}" type="pres">
      <dgm:prSet presAssocID="{E3008490-C9CA-42AA-835A-191320358286}" presName="compNode" presStyleCnt="0"/>
      <dgm:spPr/>
    </dgm:pt>
    <dgm:pt modelId="{35CBF506-500B-4201-A4FC-F45C77AB31DB}" type="pres">
      <dgm:prSet presAssocID="{E3008490-C9CA-42AA-835A-191320358286}" presName="bkgdShape" presStyleLbl="node1" presStyleIdx="4" presStyleCnt="5"/>
      <dgm:spPr/>
    </dgm:pt>
    <dgm:pt modelId="{01F3C5E0-9F2F-40F4-9374-7A9B0614FD03}" type="pres">
      <dgm:prSet presAssocID="{E3008490-C9CA-42AA-835A-191320358286}" presName="nodeTx" presStyleLbl="node1" presStyleIdx="4" presStyleCnt="5">
        <dgm:presLayoutVars>
          <dgm:bulletEnabled val="1"/>
        </dgm:presLayoutVars>
      </dgm:prSet>
      <dgm:spPr/>
    </dgm:pt>
    <dgm:pt modelId="{9D5CB5F0-F543-47C7-AB0A-5DC8069513DC}" type="pres">
      <dgm:prSet presAssocID="{E3008490-C9CA-42AA-835A-191320358286}" presName="invisiNode" presStyleLbl="node1" presStyleIdx="4" presStyleCnt="5"/>
      <dgm:spPr/>
    </dgm:pt>
    <dgm:pt modelId="{532474D7-36F7-4A84-899E-A5A3D10CF3DA}" type="pres">
      <dgm:prSet presAssocID="{E3008490-C9CA-42AA-835A-191320358286}" presName="imagNode" presStyleLbl="fgImgPlace1" presStyleIdx="4" presStyleCnt="5"/>
      <dgm:spPr/>
    </dgm:pt>
  </dgm:ptLst>
  <dgm:cxnLst>
    <dgm:cxn modelId="{2344AA0E-3A32-453F-A6EE-243AE3FD1837}" type="presOf" srcId="{A149ED2C-FF8D-4C40-AA5D-1B0DB76A025C}" destId="{5896C6F4-3968-4264-A469-32EEBA1E50F9}" srcOrd="0" destOrd="0" presId="urn:microsoft.com/office/officeart/2005/8/layout/hList7"/>
    <dgm:cxn modelId="{42E90616-02F5-479A-B24D-C79F0BA2807D}" type="presOf" srcId="{BE87A70F-8091-45BF-9CB4-D5E8073DDC68}" destId="{6DA7D46D-0E8D-420D-B370-5108A27D2E51}" srcOrd="1" destOrd="0" presId="urn:microsoft.com/office/officeart/2005/8/layout/hList7"/>
    <dgm:cxn modelId="{15416F19-5820-4D2A-A293-9B20AE1999DD}" type="presOf" srcId="{A149ED2C-FF8D-4C40-AA5D-1B0DB76A025C}" destId="{AE6597B0-E61A-463D-80C7-26CBFCE152D6}" srcOrd="1" destOrd="0" presId="urn:microsoft.com/office/officeart/2005/8/layout/hList7"/>
    <dgm:cxn modelId="{0280D225-95AD-4633-9F6E-3EC96732C54B}" type="presOf" srcId="{7A8B8E2E-1C5E-434F-A8D6-95A984626DFD}" destId="{4DD14DDF-B306-4C60-B060-2D551E30D4F5}" srcOrd="0" destOrd="0" presId="urn:microsoft.com/office/officeart/2005/8/layout/hList7"/>
    <dgm:cxn modelId="{9D732867-BAEF-44F6-A7B2-DEF5B3BA25E0}" type="presOf" srcId="{EF2C41C8-94A5-4831-ABBF-713BAA2EA70F}" destId="{3F347BA0-93B1-4558-AEBE-72C21C39DB7A}" srcOrd="1" destOrd="0" presId="urn:microsoft.com/office/officeart/2005/8/layout/hList7"/>
    <dgm:cxn modelId="{A670FA6C-EA6F-4D35-A1D7-1066212A2056}" srcId="{28334B07-B6CE-49CF-BFDF-26D07B196D52}" destId="{EF2C41C8-94A5-4831-ABBF-713BAA2EA70F}" srcOrd="0" destOrd="0" parTransId="{66BB24BC-62AC-482B-BA1D-A6C1AC0C0757}" sibTransId="{7A8B8E2E-1C5E-434F-A8D6-95A984626DFD}"/>
    <dgm:cxn modelId="{F6A35E51-9208-435E-AC51-ECFCE61DE939}" type="presOf" srcId="{E89BFE6D-6F19-4BC8-8545-679D2A1B1D12}" destId="{33EA615B-6C67-448D-B8C9-2CEEA217CD6F}" srcOrd="0" destOrd="0" presId="urn:microsoft.com/office/officeart/2005/8/layout/hList7"/>
    <dgm:cxn modelId="{1536B651-B9DA-45AA-886E-4980B54B3C40}" type="presOf" srcId="{E89BFE6D-6F19-4BC8-8545-679D2A1B1D12}" destId="{0A780625-E2E9-4FEF-96A6-A8A5A4341379}" srcOrd="1" destOrd="0" presId="urn:microsoft.com/office/officeart/2005/8/layout/hList7"/>
    <dgm:cxn modelId="{847E2A7A-5E3E-4E19-8D9D-9E4D7BEE63F3}" type="presOf" srcId="{E3008490-C9CA-42AA-835A-191320358286}" destId="{01F3C5E0-9F2F-40F4-9374-7A9B0614FD03}" srcOrd="1" destOrd="0" presId="urn:microsoft.com/office/officeart/2005/8/layout/hList7"/>
    <dgm:cxn modelId="{4EB0C689-46BD-4F68-9AAE-824B65D971A2}" srcId="{28334B07-B6CE-49CF-BFDF-26D07B196D52}" destId="{E3008490-C9CA-42AA-835A-191320358286}" srcOrd="4" destOrd="0" parTransId="{71DBB37A-9790-44A4-A222-EAFAA2094874}" sibTransId="{A5F84C27-3B4F-4D32-A229-A470AEC4070B}"/>
    <dgm:cxn modelId="{BBBC62A3-E9F9-404F-91A2-A3D7CBF9EAEE}" type="presOf" srcId="{4A27C13C-849C-4E43-BCE8-10BE8154BA73}" destId="{CE31D002-15EA-4F99-B63F-135C17291EC0}" srcOrd="0" destOrd="0" presId="urn:microsoft.com/office/officeart/2005/8/layout/hList7"/>
    <dgm:cxn modelId="{655B66AB-62F8-403C-B3A7-F733FC86CF3B}" type="presOf" srcId="{EF2C41C8-94A5-4831-ABBF-713BAA2EA70F}" destId="{4ABF6771-4382-4A4C-843A-18BC76875879}" srcOrd="0" destOrd="0" presId="urn:microsoft.com/office/officeart/2005/8/layout/hList7"/>
    <dgm:cxn modelId="{D7EA6FB5-141D-4BDE-9A45-11607F2DD53F}" type="presOf" srcId="{E3008490-C9CA-42AA-835A-191320358286}" destId="{35CBF506-500B-4201-A4FC-F45C77AB31DB}" srcOrd="0" destOrd="0" presId="urn:microsoft.com/office/officeart/2005/8/layout/hList7"/>
    <dgm:cxn modelId="{7C646FC3-CC8F-4DFB-9523-66A539F78A11}" type="presOf" srcId="{28334B07-B6CE-49CF-BFDF-26D07B196D52}" destId="{B40E1DD2-C817-4003-AEC5-84014B79178C}" srcOrd="0" destOrd="0" presId="urn:microsoft.com/office/officeart/2005/8/layout/hList7"/>
    <dgm:cxn modelId="{8B9464C7-4BBB-49E9-9B2E-BB65F9C82E92}" srcId="{28334B07-B6CE-49CF-BFDF-26D07B196D52}" destId="{A149ED2C-FF8D-4C40-AA5D-1B0DB76A025C}" srcOrd="3" destOrd="0" parTransId="{79CD870E-36B5-40AC-8BCA-CA948E6EDF15}" sibTransId="{62D3ABEB-EF37-4E2D-9A5E-35A99A50AE70}"/>
    <dgm:cxn modelId="{4DA2DAD4-039F-43C3-92A7-69E9C2E5D441}" type="presOf" srcId="{BE87A70F-8091-45BF-9CB4-D5E8073DDC68}" destId="{42E41940-67F8-47A6-ABD1-E5BD13F240AA}" srcOrd="0" destOrd="0" presId="urn:microsoft.com/office/officeart/2005/8/layout/hList7"/>
    <dgm:cxn modelId="{FFAB0EDC-6812-4C52-9545-2E6FB55ABC9D}" srcId="{28334B07-B6CE-49CF-BFDF-26D07B196D52}" destId="{BE87A70F-8091-45BF-9CB4-D5E8073DDC68}" srcOrd="2" destOrd="0" parTransId="{626B8372-8855-4DA5-A5DF-CC6067F0D435}" sibTransId="{4A27C13C-849C-4E43-BCE8-10BE8154BA73}"/>
    <dgm:cxn modelId="{94ED53F2-0EA9-4311-BF61-CE2938D9B0D4}" type="presOf" srcId="{514E750F-63DA-448F-8BDE-63823C0CA678}" destId="{CDD82D9E-1776-4190-AA2F-A276CD6215AC}" srcOrd="0" destOrd="0" presId="urn:microsoft.com/office/officeart/2005/8/layout/hList7"/>
    <dgm:cxn modelId="{DD8537F8-1DCC-412B-A5FF-58A0C82EBCE4}" srcId="{28334B07-B6CE-49CF-BFDF-26D07B196D52}" destId="{E89BFE6D-6F19-4BC8-8545-679D2A1B1D12}" srcOrd="1" destOrd="0" parTransId="{FFBF4212-ED71-47AD-AD1E-C34A2CDA26B1}" sibTransId="{514E750F-63DA-448F-8BDE-63823C0CA678}"/>
    <dgm:cxn modelId="{89EC68FF-9730-498D-949D-8C1FEF0B5264}" type="presOf" srcId="{62D3ABEB-EF37-4E2D-9A5E-35A99A50AE70}" destId="{75B8999D-53D7-4469-A80F-9FEF228BA4E0}" srcOrd="0" destOrd="0" presId="urn:microsoft.com/office/officeart/2005/8/layout/hList7"/>
    <dgm:cxn modelId="{17149892-26F8-4685-8CBF-C15B69781781}" type="presParOf" srcId="{B40E1DD2-C817-4003-AEC5-84014B79178C}" destId="{29BFB921-9F83-43AC-8D0C-F8B71F9F00B5}" srcOrd="0" destOrd="0" presId="urn:microsoft.com/office/officeart/2005/8/layout/hList7"/>
    <dgm:cxn modelId="{E6694837-4A93-43FF-8CCE-971BB0DA01FC}" type="presParOf" srcId="{B40E1DD2-C817-4003-AEC5-84014B79178C}" destId="{FD24540D-4677-49C3-8759-0225AA5BE3C9}" srcOrd="1" destOrd="0" presId="urn:microsoft.com/office/officeart/2005/8/layout/hList7"/>
    <dgm:cxn modelId="{9AFD9DA5-2CFC-4D9A-871C-CA39D8D94913}" type="presParOf" srcId="{FD24540D-4677-49C3-8759-0225AA5BE3C9}" destId="{C909C4F2-A220-4893-8D77-E4B5E99CB7DF}" srcOrd="0" destOrd="0" presId="urn:microsoft.com/office/officeart/2005/8/layout/hList7"/>
    <dgm:cxn modelId="{5FD531BF-41CE-4287-89A1-BE40DC5A6269}" type="presParOf" srcId="{C909C4F2-A220-4893-8D77-E4B5E99CB7DF}" destId="{4ABF6771-4382-4A4C-843A-18BC76875879}" srcOrd="0" destOrd="0" presId="urn:microsoft.com/office/officeart/2005/8/layout/hList7"/>
    <dgm:cxn modelId="{064BB1EB-E111-4F15-803B-7BA7AD51F81F}" type="presParOf" srcId="{C909C4F2-A220-4893-8D77-E4B5E99CB7DF}" destId="{3F347BA0-93B1-4558-AEBE-72C21C39DB7A}" srcOrd="1" destOrd="0" presId="urn:microsoft.com/office/officeart/2005/8/layout/hList7"/>
    <dgm:cxn modelId="{A51E8AB8-2357-4B07-A8C1-02B8205CDED5}" type="presParOf" srcId="{C909C4F2-A220-4893-8D77-E4B5E99CB7DF}" destId="{30192C43-189F-4DAE-8175-0ACA6DD36662}" srcOrd="2" destOrd="0" presId="urn:microsoft.com/office/officeart/2005/8/layout/hList7"/>
    <dgm:cxn modelId="{BD271723-01F8-406F-98CE-163087EEDFE1}" type="presParOf" srcId="{C909C4F2-A220-4893-8D77-E4B5E99CB7DF}" destId="{D8D509E4-B965-4E25-9924-107C114FEDCC}" srcOrd="3" destOrd="0" presId="urn:microsoft.com/office/officeart/2005/8/layout/hList7"/>
    <dgm:cxn modelId="{0E626B04-EE3C-4E38-9130-533F5405FE51}" type="presParOf" srcId="{FD24540D-4677-49C3-8759-0225AA5BE3C9}" destId="{4DD14DDF-B306-4C60-B060-2D551E30D4F5}" srcOrd="1" destOrd="0" presId="urn:microsoft.com/office/officeart/2005/8/layout/hList7"/>
    <dgm:cxn modelId="{1D7A5C42-EDE6-49B0-B744-5362DF4B98D2}" type="presParOf" srcId="{FD24540D-4677-49C3-8759-0225AA5BE3C9}" destId="{503F154D-A5FE-46C8-91D5-E3E9F20DB6DA}" srcOrd="2" destOrd="0" presId="urn:microsoft.com/office/officeart/2005/8/layout/hList7"/>
    <dgm:cxn modelId="{EF0934D2-DDCD-4EF7-8E42-0584038E0CD8}" type="presParOf" srcId="{503F154D-A5FE-46C8-91D5-E3E9F20DB6DA}" destId="{33EA615B-6C67-448D-B8C9-2CEEA217CD6F}" srcOrd="0" destOrd="0" presId="urn:microsoft.com/office/officeart/2005/8/layout/hList7"/>
    <dgm:cxn modelId="{077B6E3B-79EC-4617-8E0F-C4F9854CD02E}" type="presParOf" srcId="{503F154D-A5FE-46C8-91D5-E3E9F20DB6DA}" destId="{0A780625-E2E9-4FEF-96A6-A8A5A4341379}" srcOrd="1" destOrd="0" presId="urn:microsoft.com/office/officeart/2005/8/layout/hList7"/>
    <dgm:cxn modelId="{873313D6-51BD-4D84-AA40-F025AC56DD2B}" type="presParOf" srcId="{503F154D-A5FE-46C8-91D5-E3E9F20DB6DA}" destId="{02DC7BFF-E4AE-46E7-9F32-0F4ECFF9153C}" srcOrd="2" destOrd="0" presId="urn:microsoft.com/office/officeart/2005/8/layout/hList7"/>
    <dgm:cxn modelId="{54170DCB-46A3-4AC6-B75B-70A5CBA64469}" type="presParOf" srcId="{503F154D-A5FE-46C8-91D5-E3E9F20DB6DA}" destId="{46367F59-3E44-4B5F-B414-2185918A0255}" srcOrd="3" destOrd="0" presId="urn:microsoft.com/office/officeart/2005/8/layout/hList7"/>
    <dgm:cxn modelId="{630F2A0D-74CD-4157-A48E-D2D17FE88F8E}" type="presParOf" srcId="{FD24540D-4677-49C3-8759-0225AA5BE3C9}" destId="{CDD82D9E-1776-4190-AA2F-A276CD6215AC}" srcOrd="3" destOrd="0" presId="urn:microsoft.com/office/officeart/2005/8/layout/hList7"/>
    <dgm:cxn modelId="{2D6B0D6D-DBE5-4314-833F-0D37CCB45969}" type="presParOf" srcId="{FD24540D-4677-49C3-8759-0225AA5BE3C9}" destId="{9935950B-1FA9-470B-B560-8B7074C3A1CF}" srcOrd="4" destOrd="0" presId="urn:microsoft.com/office/officeart/2005/8/layout/hList7"/>
    <dgm:cxn modelId="{00C0384D-F147-44B6-AF8B-DA083D07E512}" type="presParOf" srcId="{9935950B-1FA9-470B-B560-8B7074C3A1CF}" destId="{42E41940-67F8-47A6-ABD1-E5BD13F240AA}" srcOrd="0" destOrd="0" presId="urn:microsoft.com/office/officeart/2005/8/layout/hList7"/>
    <dgm:cxn modelId="{B42D416E-E930-4A45-94FD-A9D6FF163355}" type="presParOf" srcId="{9935950B-1FA9-470B-B560-8B7074C3A1CF}" destId="{6DA7D46D-0E8D-420D-B370-5108A27D2E51}" srcOrd="1" destOrd="0" presId="urn:microsoft.com/office/officeart/2005/8/layout/hList7"/>
    <dgm:cxn modelId="{461162BF-EA5F-4E24-A5DB-CCE8DEBD919B}" type="presParOf" srcId="{9935950B-1FA9-470B-B560-8B7074C3A1CF}" destId="{A2012A4E-5772-40C2-9578-765890137852}" srcOrd="2" destOrd="0" presId="urn:microsoft.com/office/officeart/2005/8/layout/hList7"/>
    <dgm:cxn modelId="{C9681BD6-96B2-47D2-B0BE-CDBE50F64B38}" type="presParOf" srcId="{9935950B-1FA9-470B-B560-8B7074C3A1CF}" destId="{00CD39AC-5630-4F5E-9E63-D55B3B5CA6DA}" srcOrd="3" destOrd="0" presId="urn:microsoft.com/office/officeart/2005/8/layout/hList7"/>
    <dgm:cxn modelId="{AC5EBA48-93CE-4D05-8915-0DE81C4E05D0}" type="presParOf" srcId="{FD24540D-4677-49C3-8759-0225AA5BE3C9}" destId="{CE31D002-15EA-4F99-B63F-135C17291EC0}" srcOrd="5" destOrd="0" presId="urn:microsoft.com/office/officeart/2005/8/layout/hList7"/>
    <dgm:cxn modelId="{77BADE08-5F4B-427B-B2DC-66FA39A42995}" type="presParOf" srcId="{FD24540D-4677-49C3-8759-0225AA5BE3C9}" destId="{7EFF3747-1BEC-44F2-9317-DFA8E2BCE8E9}" srcOrd="6" destOrd="0" presId="urn:microsoft.com/office/officeart/2005/8/layout/hList7"/>
    <dgm:cxn modelId="{F179C9BE-26D7-43A4-9EE3-ECE39CE6A23D}" type="presParOf" srcId="{7EFF3747-1BEC-44F2-9317-DFA8E2BCE8E9}" destId="{5896C6F4-3968-4264-A469-32EEBA1E50F9}" srcOrd="0" destOrd="0" presId="urn:microsoft.com/office/officeart/2005/8/layout/hList7"/>
    <dgm:cxn modelId="{F82A0679-FF37-4FB9-B880-34B85695430A}" type="presParOf" srcId="{7EFF3747-1BEC-44F2-9317-DFA8E2BCE8E9}" destId="{AE6597B0-E61A-463D-80C7-26CBFCE152D6}" srcOrd="1" destOrd="0" presId="urn:microsoft.com/office/officeart/2005/8/layout/hList7"/>
    <dgm:cxn modelId="{30F7585B-8093-4214-B23F-5445BEF20922}" type="presParOf" srcId="{7EFF3747-1BEC-44F2-9317-DFA8E2BCE8E9}" destId="{CAD59460-700F-4E5C-8EB3-BD926B3680E2}" srcOrd="2" destOrd="0" presId="urn:microsoft.com/office/officeart/2005/8/layout/hList7"/>
    <dgm:cxn modelId="{BA32F26C-D202-4868-B64E-6A3432AD7784}" type="presParOf" srcId="{7EFF3747-1BEC-44F2-9317-DFA8E2BCE8E9}" destId="{CAB1B356-34B0-48F9-8E1A-32FBC80B0E9A}" srcOrd="3" destOrd="0" presId="urn:microsoft.com/office/officeart/2005/8/layout/hList7"/>
    <dgm:cxn modelId="{26A7CEFC-5450-464E-9357-9B2C4FBC7ACB}" type="presParOf" srcId="{FD24540D-4677-49C3-8759-0225AA5BE3C9}" destId="{75B8999D-53D7-4469-A80F-9FEF228BA4E0}" srcOrd="7" destOrd="0" presId="urn:microsoft.com/office/officeart/2005/8/layout/hList7"/>
    <dgm:cxn modelId="{69B47CF7-F5E7-403C-A37A-20A364D27D50}" type="presParOf" srcId="{FD24540D-4677-49C3-8759-0225AA5BE3C9}" destId="{80BF65B2-8097-4096-AE7E-9B5CA2FA72B0}" srcOrd="8" destOrd="0" presId="urn:microsoft.com/office/officeart/2005/8/layout/hList7"/>
    <dgm:cxn modelId="{68EF9A4D-39E5-4A5A-AE76-101E61BC07E7}" type="presParOf" srcId="{80BF65B2-8097-4096-AE7E-9B5CA2FA72B0}" destId="{35CBF506-500B-4201-A4FC-F45C77AB31DB}" srcOrd="0" destOrd="0" presId="urn:microsoft.com/office/officeart/2005/8/layout/hList7"/>
    <dgm:cxn modelId="{7946756F-B242-444A-8972-95D42B507A8E}" type="presParOf" srcId="{80BF65B2-8097-4096-AE7E-9B5CA2FA72B0}" destId="{01F3C5E0-9F2F-40F4-9374-7A9B0614FD03}" srcOrd="1" destOrd="0" presId="urn:microsoft.com/office/officeart/2005/8/layout/hList7"/>
    <dgm:cxn modelId="{CF12209F-B185-4433-BEA7-9CF0958D222D}" type="presParOf" srcId="{80BF65B2-8097-4096-AE7E-9B5CA2FA72B0}" destId="{9D5CB5F0-F543-47C7-AB0A-5DC8069513DC}" srcOrd="2" destOrd="0" presId="urn:microsoft.com/office/officeart/2005/8/layout/hList7"/>
    <dgm:cxn modelId="{67750C1B-A4FA-4080-935F-CE6B9DE53EC6}" type="presParOf" srcId="{80BF65B2-8097-4096-AE7E-9B5CA2FA72B0}" destId="{532474D7-36F7-4A84-899E-A5A3D10CF3DA}"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F6771-4382-4A4C-843A-18BC76875879}">
      <dsp:nvSpPr>
        <dsp:cNvPr id="0" name=""/>
        <dsp:cNvSpPr/>
      </dsp:nvSpPr>
      <dsp:spPr>
        <a:xfrm>
          <a:off x="1335" y="0"/>
          <a:ext cx="2052915" cy="405079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a:latin typeface="Big Shoulders Display"/>
            </a:rPr>
            <a:t>Nutrition &amp; WIC</a:t>
          </a:r>
        </a:p>
      </dsp:txBody>
      <dsp:txXfrm>
        <a:off x="1335" y="1620316"/>
        <a:ext cx="2052915" cy="1620316"/>
      </dsp:txXfrm>
    </dsp:sp>
    <dsp:sp modelId="{D8D509E4-B965-4E25-9924-107C114FEDCC}">
      <dsp:nvSpPr>
        <dsp:cNvPr id="0" name=""/>
        <dsp:cNvSpPr/>
      </dsp:nvSpPr>
      <dsp:spPr>
        <a:xfrm>
          <a:off x="353336" y="243047"/>
          <a:ext cx="1348913" cy="1348913"/>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EA615B-6C67-448D-B8C9-2CEEA217CD6F}">
      <dsp:nvSpPr>
        <dsp:cNvPr id="0" name=""/>
        <dsp:cNvSpPr/>
      </dsp:nvSpPr>
      <dsp:spPr>
        <a:xfrm>
          <a:off x="2088865" y="0"/>
          <a:ext cx="1942430" cy="405079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a:t>Nursing </a:t>
          </a:r>
          <a:r>
            <a:rPr lang="en-US" sz="1900" kern="1200">
              <a:latin typeface="Big Shoulders Display"/>
            </a:rPr>
            <a:t>&amp; </a:t>
          </a:r>
          <a:r>
            <a:rPr lang="en-US" sz="1900" kern="1200"/>
            <a:t>Support Services</a:t>
          </a:r>
        </a:p>
      </dsp:txBody>
      <dsp:txXfrm>
        <a:off x="2088865" y="1620316"/>
        <a:ext cx="1942430" cy="1620316"/>
      </dsp:txXfrm>
    </dsp:sp>
    <dsp:sp modelId="{46367F59-3E44-4B5F-B414-2185918A0255}">
      <dsp:nvSpPr>
        <dsp:cNvPr id="0" name=""/>
        <dsp:cNvSpPr/>
      </dsp:nvSpPr>
      <dsp:spPr>
        <a:xfrm>
          <a:off x="2409282" y="243047"/>
          <a:ext cx="1348913" cy="1348913"/>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41940-67F8-47A6-ABD1-E5BD13F240AA}">
      <dsp:nvSpPr>
        <dsp:cNvPr id="0" name=""/>
        <dsp:cNvSpPr/>
      </dsp:nvSpPr>
      <dsp:spPr>
        <a:xfrm>
          <a:off x="4113227" y="0"/>
          <a:ext cx="1942430" cy="405079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a:latin typeface="Big Shoulders Display"/>
            </a:rPr>
            <a:t>The Office of School Health </a:t>
          </a:r>
        </a:p>
      </dsp:txBody>
      <dsp:txXfrm>
        <a:off x="4113227" y="1620316"/>
        <a:ext cx="1942430" cy="1620316"/>
      </dsp:txXfrm>
    </dsp:sp>
    <dsp:sp modelId="{00CD39AC-5630-4F5E-9E63-D55B3B5CA6DA}">
      <dsp:nvSpPr>
        <dsp:cNvPr id="0" name=""/>
        <dsp:cNvSpPr/>
      </dsp:nvSpPr>
      <dsp:spPr>
        <a:xfrm>
          <a:off x="4409985" y="243047"/>
          <a:ext cx="1348913" cy="1348913"/>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96C6F4-3968-4264-A469-32EEBA1E50F9}">
      <dsp:nvSpPr>
        <dsp:cNvPr id="0" name=""/>
        <dsp:cNvSpPr/>
      </dsp:nvSpPr>
      <dsp:spPr>
        <a:xfrm>
          <a:off x="6113930" y="0"/>
          <a:ext cx="1942430" cy="405079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a:t>Lead Poisoning Prevention </a:t>
          </a:r>
          <a:r>
            <a:rPr lang="en-US" sz="1900" kern="1200">
              <a:latin typeface="Big Shoulders Display"/>
            </a:rPr>
            <a:t>&amp; </a:t>
          </a:r>
          <a:r>
            <a:rPr lang="en-US" sz="1900" kern="1200"/>
            <a:t>Healthy Homes</a:t>
          </a:r>
        </a:p>
      </dsp:txBody>
      <dsp:txXfrm>
        <a:off x="6113930" y="1620316"/>
        <a:ext cx="1942430" cy="1620316"/>
      </dsp:txXfrm>
    </dsp:sp>
    <dsp:sp modelId="{CAB1B356-34B0-48F9-8E1A-32FBC80B0E9A}">
      <dsp:nvSpPr>
        <dsp:cNvPr id="0" name=""/>
        <dsp:cNvSpPr/>
      </dsp:nvSpPr>
      <dsp:spPr>
        <a:xfrm>
          <a:off x="6410689" y="243047"/>
          <a:ext cx="1348913" cy="1348913"/>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CBF506-500B-4201-A4FC-F45C77AB31DB}">
      <dsp:nvSpPr>
        <dsp:cNvPr id="0" name=""/>
        <dsp:cNvSpPr/>
      </dsp:nvSpPr>
      <dsp:spPr>
        <a:xfrm>
          <a:off x="8114633" y="0"/>
          <a:ext cx="1942430" cy="405079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US" sz="1900" kern="1200">
              <a:latin typeface="Big Shoulders Display"/>
            </a:rPr>
            <a:t>The EMERGING Office of Reproductive Health</a:t>
          </a:r>
        </a:p>
      </dsp:txBody>
      <dsp:txXfrm>
        <a:off x="8114633" y="1620316"/>
        <a:ext cx="1942430" cy="1620316"/>
      </dsp:txXfrm>
    </dsp:sp>
    <dsp:sp modelId="{532474D7-36F7-4A84-899E-A5A3D10CF3DA}">
      <dsp:nvSpPr>
        <dsp:cNvPr id="0" name=""/>
        <dsp:cNvSpPr/>
      </dsp:nvSpPr>
      <dsp:spPr>
        <a:xfrm>
          <a:off x="8411392" y="243047"/>
          <a:ext cx="1348913" cy="1348913"/>
        </a:xfrm>
        <a:prstGeom prst="ellipse">
          <a:avLst/>
        </a:prstGeom>
        <a:solidFill>
          <a:schemeClr val="accent6">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FB921-9F83-43AC-8D0C-F8B71F9F00B5}">
      <dsp:nvSpPr>
        <dsp:cNvPr id="0" name=""/>
        <dsp:cNvSpPr/>
      </dsp:nvSpPr>
      <dsp:spPr>
        <a:xfrm>
          <a:off x="402335" y="3240633"/>
          <a:ext cx="9253728" cy="607618"/>
        </a:xfrm>
        <a:prstGeom prst="leftRightArrow">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256F02-4807-4B9A-A599-DCA20A4DD9E9}" type="datetimeFigureOut">
              <a:t>3/10/2023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B0C2F-3942-420B-A50E-BA1944507FF0}" type="slidenum">
              <a:t>‹#›</a:t>
            </a:fld>
            <a:endParaRPr lang="en-US"/>
          </a:p>
        </p:txBody>
      </p:sp>
    </p:spTree>
    <p:extLst>
      <p:ext uri="{BB962C8B-B14F-4D97-AF65-F5344CB8AC3E}">
        <p14:creationId xmlns:p14="http://schemas.microsoft.com/office/powerpoint/2010/main" val="396758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hicagohealthatlas.org/indicators/VRTEENR?topic=teen-birth-rat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ps.edu/sites/cps-policy-rules/policies/700/704/704-6/"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dc.gov/teenpregnancy/about/index.htm"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chicagohealthatlas.org/indicators/VRTEENR?topic=teen-birth-rate" TargetMode="External"/><Relationship Id="rId4" Type="http://schemas.openxmlformats.org/officeDocument/2006/relationships/hyperlink" Target="https://www.chicago.gov/content/dam/city/depts/cdph/HIV_STI/CDPH_HIVSTI_DataReport_09-2022.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hicago.gov/content/dam/city/depts/cdph/HIV_STI/CDPH_HIVSTI_DataReport_09-2022.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chicagohealthatlas.org/indicators/VRTEENR?topic=teen-birth-rat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ps.edu/sites/cps-policy-rules/policies/700/704/704-7/"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cps.edu/sites/cps-policy-rules/policies/700/704/704-6/"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hicagogov.sharepoint.com/sites/MICAH-AdolescentSexualHealth/Shared%20Documents/Forms/AllItems.aspx?id=%2Fsites%2FMICAH%2DAdolescentSexualHealth%2FShared%20Documents%2FGeneral%2FHealthy%20Chicago%20Equity%20Zones%20%28HCEZ%29%20Profiles&amp;p=true&amp;ct=1678224355283&amp;or=OWA%2DNT&amp;cid=3de7265c%2Dd666%2Dc281%2Df25e%2Dab311f481861&amp;ga=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hicagogov.sharepoint.com/sites/MICAH-AdolescentSexualHealth/Shared%20Documents/Forms/AllItems.aspx?id=%2Fsites%2FMICAH%2DAdolescentSexualHealth%2FShared%20Documents%2FGeneral%2FHealthy%20Chicago%20Equity%20Zones%20%28HCEZ%29%20Profiles&amp;p=true&amp;ct=1678224355283&amp;or=OWA%2DNT&amp;cid=3de7265c%2Dd666%2Dc281%2Df25e%2Dab311f481861&amp;ga=1"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hicagogov.sharepoint.com/sites/MICAH-AdolescentSexualHealth/Shared%20Documents/Forms/AllItems.aspx?id=%2Fsites%2FMICAH%2DAdolescentSexualHealth%2FShared%20Documents%2FGeneral%2FHealthy%20Chicago%20Equity%20Zones%20%28HCEZ%29%20Profiles&amp;p=true&amp;ct=1678224355283&amp;or=OWA%2DNT&amp;cid=3de7265c%2Dd666%2Dc281%2Df25e%2Dab311f481861&amp;ga=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Intro</a:t>
            </a:r>
          </a:p>
          <a:p>
            <a:pPr marL="285750" indent="-285750">
              <a:buFont typeface="Arial"/>
              <a:buChar char="•"/>
            </a:pPr>
            <a:r>
              <a:rPr lang="en-US"/>
              <a:t>Overview: Adolescent sexual health (YRBS data, </a:t>
            </a:r>
            <a:r>
              <a:rPr lang="en-US">
                <a:hlinkClick r:id="rId3"/>
              </a:rPr>
              <a:t>teen birth data</a:t>
            </a:r>
            <a:r>
              <a:rPr lang="en-US"/>
              <a:t>) </a:t>
            </a:r>
            <a:endParaRPr lang="en-US">
              <a:cs typeface="+mn-lt"/>
            </a:endParaRPr>
          </a:p>
          <a:p>
            <a:pPr lvl="1" indent="-285750">
              <a:buFont typeface="Arial"/>
              <a:buChar char="•"/>
            </a:pPr>
            <a:r>
              <a:rPr lang="en-US"/>
              <a:t>BRIEF overview: CPS Sexual Health Education Policy (medically accurate, age appropriate, comprehensive, and mandated at every grade PreK-12, implementation is the hardest piece as that is on individual schools, condom availability is the newest aspect)</a:t>
            </a:r>
            <a:endParaRPr lang="en-US">
              <a:cs typeface="Calibri"/>
            </a:endParaRPr>
          </a:p>
          <a:p>
            <a:pPr marL="285750" indent="-285750">
              <a:buFont typeface="Arial"/>
              <a:buChar char="•"/>
            </a:pPr>
            <a:r>
              <a:rPr lang="en-US"/>
              <a:t>Condoms4Schools</a:t>
            </a:r>
            <a:endParaRPr lang="en-US">
              <a:cs typeface="Calibri"/>
            </a:endParaRPr>
          </a:p>
          <a:p>
            <a:pPr marL="742950" lvl="2" indent="-285750">
              <a:buFont typeface="Arial"/>
              <a:buChar char="•"/>
            </a:pPr>
            <a:r>
              <a:rPr lang="en-US"/>
              <a:t>Prior state (pre-December 2020, passage of policy)</a:t>
            </a:r>
            <a:endParaRPr lang="en-US">
              <a:cs typeface="Calibri"/>
            </a:endParaRPr>
          </a:p>
          <a:p>
            <a:pPr marL="742950" lvl="2" indent="-285750">
              <a:buFont typeface="Arial"/>
              <a:buChar char="•"/>
            </a:pPr>
            <a:r>
              <a:rPr lang="en-US"/>
              <a:t>Launch (established working group with CPS, procurement, logistics)</a:t>
            </a:r>
            <a:endParaRPr lang="en-US">
              <a:cs typeface="Calibri"/>
            </a:endParaRPr>
          </a:p>
          <a:p>
            <a:pPr marL="742950" lvl="2" indent="-285750">
              <a:buFont typeface="Arial"/>
              <a:buChar char="•"/>
            </a:pPr>
            <a:r>
              <a:rPr lang="en-US"/>
              <a:t>Current state (addition of different condom varieties in the interest of equity)</a:t>
            </a:r>
            <a:endParaRPr lang="en-US">
              <a:cs typeface="Calibri"/>
            </a:endParaRPr>
          </a:p>
          <a:p>
            <a:pPr marL="742950" lvl="2" indent="-285750">
              <a:buFont typeface="Arial"/>
              <a:buChar char="•"/>
            </a:pPr>
            <a:r>
              <a:rPr lang="en-US"/>
              <a:t>Future State (continue to automate, CPS fulfilling orders via mail run, CDPH maintaining non-CPS mail run schools)</a:t>
            </a:r>
            <a:endParaRPr lang="en-US">
              <a:cs typeface="Calibri"/>
            </a:endParaRPr>
          </a:p>
          <a:p>
            <a:pPr marL="285750" indent="-285750">
              <a:buFont typeface="Arial"/>
              <a:buChar char="•"/>
            </a:pPr>
            <a:r>
              <a:rPr lang="en-US"/>
              <a:t>CHAT Program</a:t>
            </a:r>
            <a:endParaRPr lang="en-US">
              <a:cs typeface="Calibri"/>
            </a:endParaRPr>
          </a:p>
          <a:p>
            <a:pPr marL="742950" lvl="2" indent="-285750">
              <a:buFont typeface="Arial"/>
              <a:buChar char="•"/>
            </a:pPr>
            <a:r>
              <a:rPr lang="en-US"/>
              <a:t>Prior state (</a:t>
            </a:r>
            <a:r>
              <a:rPr lang="en-US" err="1"/>
              <a:t>est</a:t>
            </a:r>
            <a:r>
              <a:rPr lang="en-US"/>
              <a:t> 2009 as pilot project between CDPH and CPS, brought on PPIL as delegate 2015)</a:t>
            </a:r>
            <a:endParaRPr lang="en-US">
              <a:cs typeface="Calibri"/>
            </a:endParaRPr>
          </a:p>
          <a:p>
            <a:pPr marL="742950" lvl="2" indent="-285750">
              <a:buFont typeface="Arial"/>
              <a:buChar char="•"/>
            </a:pPr>
            <a:r>
              <a:rPr lang="en-US"/>
              <a:t>COVID-19 disruption (March 2020-Present)</a:t>
            </a:r>
            <a:endParaRPr lang="en-US">
              <a:cs typeface="Calibri"/>
            </a:endParaRPr>
          </a:p>
          <a:p>
            <a:pPr marL="742950" lvl="2" indent="-285750">
              <a:buFont typeface="Arial"/>
              <a:buChar char="•"/>
            </a:pPr>
            <a:r>
              <a:rPr lang="en-US"/>
              <a:t>Current/future state (1 program with 2 workstreams: education and testing)</a:t>
            </a:r>
            <a:endParaRPr lang="en-US">
              <a:cs typeface="Calibri"/>
            </a:endParaRPr>
          </a:p>
          <a:p>
            <a:pPr marL="285750" indent="-285750">
              <a:buFont typeface="Arial"/>
              <a:buChar char="•"/>
            </a:pPr>
            <a:r>
              <a:rPr lang="en-US"/>
              <a:t>Wrap up/Questions</a:t>
            </a:r>
            <a:endParaRPr lang="en-US">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1</a:t>
            </a:fld>
            <a:endParaRPr lang="en-US"/>
          </a:p>
        </p:txBody>
      </p:sp>
    </p:spTree>
    <p:extLst>
      <p:ext uri="{BB962C8B-B14F-4D97-AF65-F5344CB8AC3E}">
        <p14:creationId xmlns:p14="http://schemas.microsoft.com/office/powerpoint/2010/main" val="3743113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Arial"/>
              <a:buChar char="•"/>
            </a:pPr>
            <a:r>
              <a:rPr lang="en-US"/>
              <a:t>A rigorous evaluation of the CHAT Program found that CHAT participants were statistically significantly more likely to know their rights under Illinois law to access confidential health services, including STI testing, without parental permission or consent, when compared to students in schools that did not participate in the CHAT Program. </a:t>
            </a:r>
          </a:p>
          <a:p>
            <a:pPr marL="628650" lvl="1" indent="-171450">
              <a:lnSpc>
                <a:spcPct val="90000"/>
              </a:lnSpc>
              <a:spcBef>
                <a:spcPts val="500"/>
              </a:spcBef>
              <a:buFont typeface="Arial"/>
              <a:buChar char="•"/>
            </a:pPr>
            <a:r>
              <a:rPr lang="en-US"/>
              <a:t>CHAT participants also were statistically significantly more likely to visit a healthcare provider for follow-up STI testing in the 15 months following their baseline survey. </a:t>
            </a:r>
          </a:p>
          <a:p>
            <a:pPr marL="628650" lvl="1" indent="-171450">
              <a:lnSpc>
                <a:spcPct val="90000"/>
              </a:lnSpc>
              <a:spcBef>
                <a:spcPts val="500"/>
              </a:spcBef>
              <a:buFont typeface="Arial"/>
              <a:buChar char="•"/>
            </a:pPr>
            <a:r>
              <a:rPr lang="en-US"/>
              <a:t>This demonstrates not only the knowledge gains CHAT provides but also the self-efficacy built around taking control of one’s own preventative health care. </a:t>
            </a:r>
          </a:p>
          <a:p>
            <a:pPr marL="171450" indent="-171450">
              <a:lnSpc>
                <a:spcPct val="90000"/>
              </a:lnSpc>
              <a:spcBef>
                <a:spcPts val="1000"/>
              </a:spcBef>
              <a:buFont typeface="Arial"/>
              <a:buChar char="•"/>
            </a:pPr>
            <a:r>
              <a:rPr lang="en-US"/>
              <a:t>, the CHAT Program provided services to youth aged 13-24 in CPS and charter high schools, local colleges, and youth-serving community-based organizations at no cost. </a:t>
            </a:r>
          </a:p>
          <a:p>
            <a:pPr marL="171450" indent="-171450">
              <a:lnSpc>
                <a:spcPct val="90000"/>
              </a:lnSpc>
              <a:spcBef>
                <a:spcPts val="1000"/>
              </a:spcBef>
              <a:buFont typeface="Arial"/>
              <a:buChar char="•"/>
            </a:pPr>
            <a:r>
              <a:rPr lang="en-US"/>
              <a:t>Under that model, CHAT included onsite sexual health education, optional and confidential chlamydia, and gonorrhea urine screening, one-on-one meetings with a health educator, and linkage to care services. </a:t>
            </a:r>
          </a:p>
          <a:p>
            <a:pPr marL="628650" lvl="1" indent="-171450">
              <a:lnSpc>
                <a:spcPct val="90000"/>
              </a:lnSpc>
              <a:spcBef>
                <a:spcPts val="500"/>
              </a:spcBef>
              <a:buFont typeface="Arial"/>
              <a:buChar char="•"/>
            </a:pPr>
            <a:r>
              <a:rPr lang="en-US"/>
              <a:t>The education portion of the CHAT Program under this model included a 30-minute presentation on sexual activity, STI testing and treatment, birth control, and condom use. </a:t>
            </a:r>
          </a:p>
          <a:p>
            <a:pPr lvl="1">
              <a:lnSpc>
                <a:spcPct val="90000"/>
              </a:lnSpc>
              <a:spcBef>
                <a:spcPts val="500"/>
              </a:spcBef>
            </a:pPr>
            <a:endParaRPr lang="en-US" dirty="0">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15</a:t>
            </a:fld>
            <a:endParaRPr lang="en-US"/>
          </a:p>
        </p:txBody>
      </p:sp>
    </p:spTree>
    <p:extLst>
      <p:ext uri="{BB962C8B-B14F-4D97-AF65-F5344CB8AC3E}">
        <p14:creationId xmlns:p14="http://schemas.microsoft.com/office/powerpoint/2010/main" val="2411981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a:t>The CHAT Program operations under the previously established education and testing model were suspended in March 2020 due to COVID-19. \</a:t>
            </a:r>
          </a:p>
          <a:p>
            <a:pPr>
              <a:lnSpc>
                <a:spcPct val="90000"/>
              </a:lnSpc>
              <a:spcBef>
                <a:spcPts val="1000"/>
              </a:spcBef>
            </a:pPr>
            <a:endParaRPr lang="en-US" dirty="0">
              <a:cs typeface="Calibri"/>
            </a:endParaRPr>
          </a:p>
          <a:p>
            <a:pPr marL="628650" lvl="1" indent="-171450">
              <a:lnSpc>
                <a:spcPct val="90000"/>
              </a:lnSpc>
              <a:spcBef>
                <a:spcPts val="500"/>
              </a:spcBef>
              <a:buFont typeface="Arial"/>
              <a:buChar char="•"/>
            </a:pPr>
            <a:r>
              <a:rPr lang="en-US"/>
              <a:t>This means that rather than teach specific lessons regarding STIs, testing, treatment, and birth control, then offering STI screening, the CHAT team implemented all sexual health education curriculum requirements under the</a:t>
            </a:r>
            <a:r>
              <a:rPr lang="en-US" u="sng" dirty="0">
                <a:hlinkClick r:id="rId3"/>
              </a:rPr>
              <a:t> CPS Sexual Health Education Policy.</a:t>
            </a:r>
            <a:r>
              <a:rPr lang="en-US" dirty="0"/>
              <a:t> </a:t>
            </a:r>
          </a:p>
          <a:p>
            <a:pPr marL="628650" lvl="1" indent="-171450">
              <a:lnSpc>
                <a:spcPct val="90000"/>
              </a:lnSpc>
              <a:spcBef>
                <a:spcPts val="500"/>
              </a:spcBef>
              <a:buFont typeface="Arial"/>
              <a:buChar char="•"/>
            </a:pPr>
            <a:r>
              <a:rPr lang="en-US"/>
              <a:t>This policy mandates that schools “annually provide developmentally-appropriate and medically-accurate sexual health education at each grade level as part of its instructional program.” </a:t>
            </a:r>
            <a:endParaRPr lang="en-US" dirty="0"/>
          </a:p>
          <a:p>
            <a:pPr marL="628650" lvl="1" indent="-171450">
              <a:lnSpc>
                <a:spcPct val="90000"/>
              </a:lnSpc>
              <a:spcBef>
                <a:spcPts val="500"/>
              </a:spcBef>
              <a:buFont typeface="Arial"/>
              <a:buChar char="•"/>
            </a:pPr>
            <a:r>
              <a:rPr lang="en-US"/>
              <a:t>While this format of fulfilling all of the requirements of the CPS Sexual Health Education Policy meets an important need for schools regarding sexual health education and was particularly crucial in the remote learning environment, it is a departure from the health service provision central to the CHAT Program: </a:t>
            </a:r>
            <a:endParaRPr lang="en-US" dirty="0"/>
          </a:p>
          <a:p>
            <a:pPr marL="1085850" lvl="2" indent="-171450">
              <a:lnSpc>
                <a:spcPct val="90000"/>
              </a:lnSpc>
              <a:spcBef>
                <a:spcPts val="500"/>
              </a:spcBef>
              <a:buFont typeface="Arial"/>
              <a:buChar char="•"/>
            </a:pPr>
            <a:r>
              <a:rPr lang="en-US"/>
              <a:t>increasing adolescent self-efficacy and access to health care via in-school STI screening. </a:t>
            </a:r>
            <a:endParaRPr lang="en-US" dirty="0"/>
          </a:p>
          <a:p>
            <a:pPr lvl="1">
              <a:lnSpc>
                <a:spcPct val="90000"/>
              </a:lnSpc>
              <a:spcBef>
                <a:spcPts val="500"/>
              </a:spcBef>
            </a:pPr>
            <a:endParaRPr lang="en-US" dirty="0"/>
          </a:p>
          <a:p>
            <a:pPr>
              <a:lnSpc>
                <a:spcPct val="90000"/>
              </a:lnSpc>
              <a:spcBef>
                <a:spcPts val="1000"/>
              </a:spcBef>
            </a:pPr>
            <a:endParaRPr lang="en-US" dirty="0">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16</a:t>
            </a:fld>
            <a:endParaRPr lang="en-US"/>
          </a:p>
        </p:txBody>
      </p:sp>
    </p:spTree>
    <p:extLst>
      <p:ext uri="{BB962C8B-B14F-4D97-AF65-F5344CB8AC3E}">
        <p14:creationId xmlns:p14="http://schemas.microsoft.com/office/powerpoint/2010/main" val="3364075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Arial"/>
              <a:buChar char="•"/>
            </a:pPr>
            <a:r>
              <a:rPr lang="en-US"/>
              <a:t>The CHAT Education Iniative is currently running in several schools via our delegate Planned Parenthood.</a:t>
            </a:r>
          </a:p>
          <a:p>
            <a:pPr marL="171450" indent="-171450">
              <a:lnSpc>
                <a:spcPct val="90000"/>
              </a:lnSpc>
              <a:spcBef>
                <a:spcPts val="1000"/>
              </a:spcBef>
              <a:buFont typeface="Arial"/>
              <a:buChar char="•"/>
            </a:pPr>
            <a:r>
              <a:rPr lang="en-US"/>
              <a:t>The Iniative will continue through 2024 when new RFP will need to be initated.</a:t>
            </a:r>
          </a:p>
          <a:p>
            <a:pPr marL="171450" indent="-171450">
              <a:lnSpc>
                <a:spcPct val="90000"/>
              </a:lnSpc>
              <a:spcBef>
                <a:spcPts val="1000"/>
              </a:spcBef>
              <a:buFont typeface="Arial"/>
              <a:buChar char="•"/>
            </a:pPr>
            <a:r>
              <a:rPr lang="en-US"/>
              <a:t>The CHAT Education Initiave recieves $**** in CDBG funding.</a:t>
            </a:r>
          </a:p>
          <a:p>
            <a:pPr marL="171450" indent="-171450">
              <a:lnSpc>
                <a:spcPct val="90000"/>
              </a:lnSpc>
              <a:spcBef>
                <a:spcPts val="1000"/>
              </a:spcBef>
              <a:buFont typeface="Arial"/>
              <a:buChar char="•"/>
            </a:pPr>
            <a:endParaRPr lang="en-US" dirty="0">
              <a:cs typeface="Calibri"/>
            </a:endParaRPr>
          </a:p>
          <a:p>
            <a:pPr marL="171450" indent="-171450">
              <a:lnSpc>
                <a:spcPct val="90000"/>
              </a:lnSpc>
              <a:spcBef>
                <a:spcPts val="1000"/>
              </a:spcBef>
              <a:buFont typeface="Arial"/>
              <a:buChar char="•"/>
            </a:pPr>
            <a:r>
              <a:rPr lang="en-US" b="1"/>
              <a:t>NOTE:</a:t>
            </a:r>
            <a:r>
              <a:rPr lang="en-US"/>
              <a:t> This program will not serve schools with onsite school-based health centers, school-linked health centers, or schools with an established partnership with a mobile health unit providing sexual health care services. CDPH and CPS will provide a list of such schools. School prioritization process will be established by CDPH, in consultation with CPS. </a:t>
            </a:r>
            <a:endParaRPr lang="en-US" dirty="0"/>
          </a:p>
          <a:p>
            <a:pPr marL="171450" indent="-171450">
              <a:lnSpc>
                <a:spcPct val="90000"/>
              </a:lnSpc>
              <a:spcBef>
                <a:spcPts val="1000"/>
              </a:spcBef>
              <a:buFont typeface="Arial"/>
              <a:buChar char="•"/>
            </a:pPr>
            <a:endParaRPr lang="en-US" dirty="0"/>
          </a:p>
          <a:p>
            <a:pPr marL="171450" indent="-171450">
              <a:lnSpc>
                <a:spcPct val="90000"/>
              </a:lnSpc>
              <a:spcBef>
                <a:spcPts val="1000"/>
              </a:spcBef>
              <a:buFont typeface="Arial,Sans-Serif"/>
              <a:buChar char="•"/>
            </a:pPr>
            <a:r>
              <a:rPr lang="en-US"/>
              <a:t>The CHAT Program's STI iniative is currently on pause while a new RFP has been iniated for this year.</a:t>
            </a:r>
            <a:endParaRPr lang="en-US" dirty="0"/>
          </a:p>
          <a:p>
            <a:pPr marL="171450" indent="-171450">
              <a:lnSpc>
                <a:spcPct val="90000"/>
              </a:lnSpc>
              <a:spcBef>
                <a:spcPts val="1000"/>
              </a:spcBef>
              <a:buFont typeface="Arial,Sans-Serif"/>
              <a:buChar char="•"/>
            </a:pPr>
            <a:r>
              <a:rPr lang="en-US"/>
              <a:t>CHAT: STI Testing has received $525,000 in corporate funding to support this work this year.</a:t>
            </a:r>
            <a:endParaRPr lang="en-US" dirty="0"/>
          </a:p>
          <a:p>
            <a:pPr marL="171450" indent="-171450">
              <a:lnSpc>
                <a:spcPct val="90000"/>
              </a:lnSpc>
              <a:spcBef>
                <a:spcPts val="1000"/>
              </a:spcBef>
              <a:buFont typeface="Arial,Sans-Serif"/>
              <a:buChar char="•"/>
            </a:pPr>
            <a:r>
              <a:rPr lang="en-US"/>
              <a:t>CHAT STI RFP </a:t>
            </a:r>
            <a:endParaRPr lang="en-US" dirty="0"/>
          </a:p>
          <a:p>
            <a:pPr marL="628650" lvl="1" indent="-171450">
              <a:lnSpc>
                <a:spcPct val="90000"/>
              </a:lnSpc>
              <a:spcBef>
                <a:spcPts val="500"/>
              </a:spcBef>
              <a:buFont typeface="Arial,Sans-Serif"/>
              <a:buChar char="•"/>
            </a:pPr>
            <a:r>
              <a:rPr lang="en-US"/>
              <a:t>This initiative aims to eventually serve all high schools in Chicago. This project is looking for an innovative solution that leverages technology and local clinical health services to provide high-quality sexual healthcare to Chicago youth attending local schools participating in the CHAT STI Testing Initiative. The focus of the coming year is as follows: </a:t>
            </a:r>
            <a:endParaRPr lang="en-US" dirty="0"/>
          </a:p>
          <a:p>
            <a:pPr marL="1085850" lvl="2" indent="-171450">
              <a:lnSpc>
                <a:spcPct val="90000"/>
              </a:lnSpc>
              <a:spcBef>
                <a:spcPts val="500"/>
              </a:spcBef>
              <a:buFont typeface="Arial,Sans-Serif"/>
              <a:buChar char="•"/>
            </a:pPr>
            <a:r>
              <a:rPr lang="en-US"/>
              <a:t>Provide testing in at least five schools </a:t>
            </a:r>
            <a:endParaRPr lang="en-US" dirty="0"/>
          </a:p>
          <a:p>
            <a:pPr marL="1085850" lvl="2" indent="-171450">
              <a:lnSpc>
                <a:spcPct val="90000"/>
              </a:lnSpc>
              <a:spcBef>
                <a:spcPts val="500"/>
              </a:spcBef>
              <a:buFont typeface="Arial,Sans-Serif"/>
              <a:buChar char="•"/>
            </a:pPr>
            <a:r>
              <a:rPr lang="en-US"/>
              <a:t>Continuous or regular availability of STI testing </a:t>
            </a:r>
            <a:endParaRPr lang="en-US" dirty="0"/>
          </a:p>
          <a:p>
            <a:pPr marL="1085850" lvl="2" indent="-171450">
              <a:lnSpc>
                <a:spcPct val="90000"/>
              </a:lnSpc>
              <a:spcBef>
                <a:spcPts val="500"/>
              </a:spcBef>
              <a:buFont typeface="Arial,Sans-Serif"/>
              <a:buChar char="•"/>
            </a:pPr>
            <a:r>
              <a:rPr lang="en-US"/>
              <a:t>Ongoing communication around the availability of STI testing to schools and students </a:t>
            </a:r>
            <a:endParaRPr lang="en-US" dirty="0"/>
          </a:p>
          <a:p>
            <a:pPr marL="1085850" lvl="2" indent="-171450">
              <a:lnSpc>
                <a:spcPct val="90000"/>
              </a:lnSpc>
              <a:spcBef>
                <a:spcPts val="500"/>
              </a:spcBef>
              <a:buFont typeface="Arial,Sans-Serif"/>
              <a:buChar char="•"/>
            </a:pPr>
            <a:r>
              <a:rPr lang="en-US"/>
              <a:t>Develop an organizational model to increase capacity for STI testing in school </a:t>
            </a:r>
          </a:p>
        </p:txBody>
      </p:sp>
      <p:sp>
        <p:nvSpPr>
          <p:cNvPr id="4" name="Slide Number Placeholder 3"/>
          <p:cNvSpPr>
            <a:spLocks noGrp="1"/>
          </p:cNvSpPr>
          <p:nvPr>
            <p:ph type="sldNum" sz="quarter" idx="5"/>
          </p:nvPr>
        </p:nvSpPr>
        <p:spPr/>
        <p:txBody>
          <a:bodyPr/>
          <a:lstStyle/>
          <a:p>
            <a:fld id="{B1EB0C2F-3942-420B-A50E-BA1944507FF0}" type="slidenum">
              <a:rPr lang="en-US"/>
              <a:t>17</a:t>
            </a:fld>
            <a:endParaRPr lang="en-US"/>
          </a:p>
        </p:txBody>
      </p:sp>
    </p:spTree>
    <p:extLst>
      <p:ext uri="{BB962C8B-B14F-4D97-AF65-F5344CB8AC3E}">
        <p14:creationId xmlns:p14="http://schemas.microsoft.com/office/powerpoint/2010/main" val="171901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3E56DB-C4F5-4CB4-B658-D507852765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5361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US teen birth rate (births per 1,000 females aged 15 to 19 years) has been declining since 1991.  Teen birth rates continued to decline from 17.4 per 1,000 females in 2018 to 16.7 per 1,000 females in 2019.  This is another record low for US teens and a decrease of 4% from 2018.1,2 Birth rates fell 7% for females aged 15 to 17 years and 4% for females aged 18 to 19 years. </a:t>
            </a:r>
            <a:r>
              <a:rPr lang="en-US">
                <a:hlinkClick r:id="rId3"/>
              </a:rPr>
              <a:t>About Teen Pregnancy | CDC</a:t>
            </a:r>
            <a:endParaRPr lang="en-US"/>
          </a:p>
          <a:p>
            <a:endParaRPr lang="en-US"/>
          </a:p>
          <a:p>
            <a:r>
              <a:rPr lang="en-US">
                <a:cs typeface="Calibri"/>
              </a:rPr>
              <a:t>Sources:</a:t>
            </a:r>
            <a:endParaRPr lang="en-US"/>
          </a:p>
          <a:p>
            <a:r>
              <a:rPr lang="en-US">
                <a:cs typeface="Calibri"/>
              </a:rPr>
              <a:t>YRBS</a:t>
            </a:r>
          </a:p>
          <a:p>
            <a:r>
              <a:rPr lang="en-US">
                <a:cs typeface="Calibri"/>
              </a:rPr>
              <a:t>CDPH STI/HIV Surveillance Report - </a:t>
            </a:r>
            <a:r>
              <a:rPr lang="en-US">
                <a:hlinkClick r:id="rId4"/>
              </a:rPr>
              <a:t>https://www.chicago.gov/content/dam/city/depts/cdph/HIV_STI/CDPH_HIVSTI_DataReport_09-2022.pdf</a:t>
            </a:r>
            <a:r>
              <a:rPr lang="en-US"/>
              <a:t> </a:t>
            </a:r>
            <a:endParaRPr lang="en-US">
              <a:cs typeface="Calibri"/>
            </a:endParaRPr>
          </a:p>
          <a:p>
            <a:r>
              <a:rPr lang="en-US">
                <a:cs typeface="Calibri"/>
              </a:rPr>
              <a:t>IDPH Teen Birth Data -</a:t>
            </a:r>
            <a:r>
              <a:rPr lang="en-US"/>
              <a:t> </a:t>
            </a:r>
            <a:r>
              <a:rPr lang="en-US">
                <a:hlinkClick r:id="rId5"/>
              </a:rPr>
              <a:t>https://chicagohealthatlas.org/indicators/VRTEENR?topic=teen-birth-rate</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7</a:t>
            </a:fld>
            <a:endParaRPr lang="en-US"/>
          </a:p>
        </p:txBody>
      </p:sp>
    </p:spTree>
    <p:extLst>
      <p:ext uri="{BB962C8B-B14F-4D97-AF65-F5344CB8AC3E}">
        <p14:creationId xmlns:p14="http://schemas.microsoft.com/office/powerpoint/2010/main" val="17345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Arial"/>
              <a:buChar char="•"/>
            </a:pPr>
            <a:r>
              <a:rPr lang="en-US"/>
              <a:t>Chicagoans aged 13-19 represent:</a:t>
            </a:r>
          </a:p>
          <a:p>
            <a:pPr marL="628650" lvl="1" indent="-171450">
              <a:lnSpc>
                <a:spcPct val="90000"/>
              </a:lnSpc>
              <a:spcBef>
                <a:spcPts val="500"/>
              </a:spcBef>
              <a:buFont typeface="Arial"/>
              <a:buChar char="•"/>
            </a:pPr>
            <a:r>
              <a:rPr lang="en-US"/>
              <a:t>23.0% of reported cases of Chlamydia </a:t>
            </a:r>
            <a:endParaRPr lang="en-US">
              <a:cs typeface="Calibri"/>
            </a:endParaRPr>
          </a:p>
          <a:p>
            <a:pPr marL="628650" lvl="1" indent="-171450">
              <a:lnSpc>
                <a:spcPct val="90000"/>
              </a:lnSpc>
              <a:spcBef>
                <a:spcPts val="500"/>
              </a:spcBef>
              <a:buFont typeface="Arial"/>
              <a:buChar char="•"/>
            </a:pPr>
            <a:r>
              <a:rPr lang="en-US"/>
              <a:t>17.1% of reported cases of Gonorrhea </a:t>
            </a:r>
            <a:endParaRPr lang="en-US">
              <a:cs typeface="Calibri"/>
            </a:endParaRPr>
          </a:p>
          <a:p>
            <a:pPr marL="628650" lvl="1" indent="-171450">
              <a:lnSpc>
                <a:spcPct val="90000"/>
              </a:lnSpc>
              <a:spcBef>
                <a:spcPts val="500"/>
              </a:spcBef>
              <a:buFont typeface="Arial"/>
              <a:buChar char="•"/>
            </a:pPr>
            <a:endParaRPr lang="en-US">
              <a:cs typeface="Calibri"/>
            </a:endParaRPr>
          </a:p>
          <a:p>
            <a:r>
              <a:rPr lang="en-US"/>
              <a:t>Cases in young adults aged 20-24 increased </a:t>
            </a:r>
            <a:r>
              <a:rPr lang="en-US" b="1"/>
              <a:t>9.2%</a:t>
            </a:r>
            <a:endParaRPr lang="en-US"/>
          </a:p>
          <a:p>
            <a:endParaRPr lang="en-US" b="1">
              <a:cs typeface="Calibri"/>
            </a:endParaRPr>
          </a:p>
          <a:p>
            <a:r>
              <a:rPr lang="en-US">
                <a:cs typeface="Calibri"/>
              </a:rPr>
              <a:t>Sources:</a:t>
            </a:r>
            <a:endParaRPr lang="en-US"/>
          </a:p>
          <a:p>
            <a:r>
              <a:rPr lang="en-US">
                <a:cs typeface="Calibri"/>
              </a:rPr>
              <a:t>YRBS</a:t>
            </a:r>
          </a:p>
          <a:p>
            <a:r>
              <a:rPr lang="en-US">
                <a:cs typeface="Calibri"/>
              </a:rPr>
              <a:t>CDPH STI/HIV Surveillance Report - </a:t>
            </a:r>
            <a:r>
              <a:rPr lang="en-US">
                <a:hlinkClick r:id="rId3"/>
              </a:rPr>
              <a:t>https://www.chicago.gov/content/dam/city/depts/cdph/HIV_STI/CDPH_HIVSTI_DataReport_09-2022.pdf</a:t>
            </a:r>
            <a:r>
              <a:rPr lang="en-US"/>
              <a:t> </a:t>
            </a:r>
            <a:endParaRPr lang="en-US">
              <a:cs typeface="Calibri"/>
            </a:endParaRPr>
          </a:p>
          <a:p>
            <a:r>
              <a:rPr lang="en-US">
                <a:cs typeface="Calibri"/>
              </a:rPr>
              <a:t>IDPH Teen Birth Data -</a:t>
            </a:r>
            <a:r>
              <a:rPr lang="en-US"/>
              <a:t> </a:t>
            </a:r>
            <a:r>
              <a:rPr lang="en-US">
                <a:hlinkClick r:id="rId4"/>
              </a:rPr>
              <a:t>https://chicagohealthatlas.org/indicators/VRTEENR?topic=teen-birth-rate</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8</a:t>
            </a:fld>
            <a:endParaRPr lang="en-US"/>
          </a:p>
        </p:txBody>
      </p:sp>
    </p:spTree>
    <p:extLst>
      <p:ext uri="{BB962C8B-B14F-4D97-AF65-F5344CB8AC3E}">
        <p14:creationId xmlns:p14="http://schemas.microsoft.com/office/powerpoint/2010/main" val="1777843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CPS Office of Student Health and Wellness (OSHW) has been meeting with partners and collecting feedback to discuss the CPS </a:t>
            </a:r>
            <a:r>
              <a:rPr lang="en-US">
                <a:hlinkClick r:id="rId3"/>
              </a:rPr>
              <a:t>Local School Wellness</a:t>
            </a:r>
            <a:r>
              <a:rPr lang="en-US"/>
              <a:t> and </a:t>
            </a:r>
            <a:r>
              <a:rPr lang="en-US">
                <a:hlinkClick r:id="rId4"/>
              </a:rPr>
              <a:t>Sexual Health Education</a:t>
            </a:r>
            <a:r>
              <a:rPr lang="en-US"/>
              <a:t> Policies that are up for renewal this year. </a:t>
            </a:r>
            <a:br>
              <a:rPr lang="en-US">
                <a:cs typeface="+mn-lt"/>
              </a:rPr>
            </a:br>
            <a:endParaRPr lang="en-US">
              <a:cs typeface="Calibri"/>
            </a:endParaRPr>
          </a:p>
          <a:p>
            <a:r>
              <a:rPr lang="en-US"/>
              <a:t>The public comment period will be open from </a:t>
            </a:r>
            <a:r>
              <a:rPr lang="en-US" b="1"/>
              <a:t>March 17-April 17</a:t>
            </a:r>
            <a:r>
              <a:rPr lang="en-US"/>
              <a:t>. CPS is anticipating a more robust pushback than in years prior, so strong support from advocates (both organizations and individuals) is needed. </a:t>
            </a:r>
            <a:br>
              <a:rPr lang="en-US">
                <a:cs typeface="+mn-lt"/>
              </a:rPr>
            </a:br>
            <a:endParaRPr lang="en-US"/>
          </a:p>
          <a:p>
            <a:endParaRPr lang="en-US">
              <a:cs typeface="Calibri"/>
            </a:endParaRPr>
          </a:p>
        </p:txBody>
      </p:sp>
      <p:sp>
        <p:nvSpPr>
          <p:cNvPr id="4" name="Slide Number Placeholder 3"/>
          <p:cNvSpPr>
            <a:spLocks noGrp="1"/>
          </p:cNvSpPr>
          <p:nvPr>
            <p:ph type="sldNum" sz="quarter" idx="5"/>
          </p:nvPr>
        </p:nvSpPr>
        <p:spPr/>
        <p:txBody>
          <a:bodyPr/>
          <a:lstStyle/>
          <a:p>
            <a:fld id="{B318BD2A-B448-4419-8AA4-F8AC4A91D103}" type="slidenum">
              <a:rPr lang="en-US"/>
              <a:t>9</a:t>
            </a:fld>
            <a:endParaRPr lang="en-US"/>
          </a:p>
        </p:txBody>
      </p:sp>
    </p:spTree>
    <p:extLst>
      <p:ext uri="{BB962C8B-B14F-4D97-AF65-F5344CB8AC3E}">
        <p14:creationId xmlns:p14="http://schemas.microsoft.com/office/powerpoint/2010/main" val="187191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2" indent="-285750">
              <a:buFont typeface="Arial,Sans-Serif"/>
              <a:buChar char="•"/>
            </a:pPr>
            <a:r>
              <a:rPr lang="en-US"/>
              <a:t>Prior state (pre-December 2020, passage of policy)</a:t>
            </a:r>
          </a:p>
          <a:p>
            <a:pPr marL="742950" lvl="2" indent="-285750">
              <a:buFont typeface="Arial,Sans-Serif"/>
              <a:buChar char="•"/>
            </a:pPr>
            <a:r>
              <a:rPr lang="en-US"/>
              <a:t>Launch (established working group with CPS, procurement, logistics)</a:t>
            </a:r>
            <a:endParaRPr lang="en-US">
              <a:cs typeface="Calibri"/>
            </a:endParaRPr>
          </a:p>
          <a:p>
            <a:pPr marL="742950" lvl="2" indent="-285750">
              <a:buFont typeface="Arial,Sans-Serif"/>
              <a:buChar char="•"/>
            </a:pPr>
            <a:r>
              <a:rPr lang="en-US"/>
              <a:t>Current state (addition of different condom varieties in the interest of equity)</a:t>
            </a:r>
            <a:endParaRPr lang="en-US">
              <a:cs typeface="Calibri"/>
            </a:endParaRPr>
          </a:p>
          <a:p>
            <a:pPr marL="742950" lvl="2" indent="-285750">
              <a:buFont typeface="Arial,Sans-Serif"/>
              <a:buChar char="•"/>
            </a:pPr>
            <a:r>
              <a:rPr lang="en-US"/>
              <a:t>Future State (continue to automate, CPS fulfilling orders via mail run, CDPH maintaining non-CPS mail run schools)</a:t>
            </a:r>
            <a:endParaRPr lang="en-US">
              <a:cs typeface="Calibri"/>
            </a:endParaRPr>
          </a:p>
          <a:p>
            <a:endParaRPr lang="en-US">
              <a:cs typeface="Calibri"/>
            </a:endParaRPr>
          </a:p>
          <a:p>
            <a:endParaRPr lang="en-US">
              <a:cs typeface="Calibri"/>
            </a:endParaRPr>
          </a:p>
          <a:p>
            <a:r>
              <a:rPr lang="en-US">
                <a:cs typeface="Calibri"/>
              </a:rPr>
              <a:t>HCEZ: </a:t>
            </a:r>
            <a:r>
              <a:rPr lang="en-US">
                <a:cs typeface="Calibri"/>
                <a:hlinkClick r:id="rId3"/>
              </a:rPr>
              <a:t>https://chicagogov.sharepoint.com/sites/MICAH-AdolescentSexualHealth/Shared%20Documents/Forms/AllItems.aspx?id=%2Fsites%2FMICAH%2DAdolescentSexualHealth%2FShared%20Documents%2FGeneral%2FHealthy%20Chicago%20Equity%20Zones%20%28HCEZ%29%20Profiles&amp;p=true&amp;ct=1678224355283&amp;or=OWA%2DNT&amp;cid=3de7265c%2Dd666%2Dc281%2Df25e%2Dab311f481861&amp;ga=1</a:t>
            </a:r>
            <a:r>
              <a:rPr lang="en-US">
                <a:cs typeface="Calibri"/>
              </a:rPr>
              <a:t> </a:t>
            </a:r>
            <a:endParaRPr lang="en-US"/>
          </a:p>
        </p:txBody>
      </p:sp>
      <p:sp>
        <p:nvSpPr>
          <p:cNvPr id="4" name="Slide Number Placeholder 3"/>
          <p:cNvSpPr>
            <a:spLocks noGrp="1"/>
          </p:cNvSpPr>
          <p:nvPr>
            <p:ph type="sldNum" sz="quarter" idx="5"/>
          </p:nvPr>
        </p:nvSpPr>
        <p:spPr/>
        <p:txBody>
          <a:bodyPr/>
          <a:lstStyle/>
          <a:p>
            <a:fld id="{B1EB0C2F-3942-420B-A50E-BA1944507FF0}" type="slidenum">
              <a:rPr lang="en-US"/>
              <a:t>11</a:t>
            </a:fld>
            <a:endParaRPr lang="en-US"/>
          </a:p>
        </p:txBody>
      </p:sp>
    </p:spTree>
    <p:extLst>
      <p:ext uri="{BB962C8B-B14F-4D97-AF65-F5344CB8AC3E}">
        <p14:creationId xmlns:p14="http://schemas.microsoft.com/office/powerpoint/2010/main" val="100056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HCEZ: </a:t>
            </a:r>
            <a:r>
              <a:rPr lang="en-US">
                <a:hlinkClick r:id="rId3"/>
              </a:rPr>
              <a:t>https://chicagogov.sharepoint.com/sites/MICAH-AdolescentSexualHealth/Shared%20Documents/Forms/AllItems.aspx?id=%2Fsites%2FMICAH%2DAdolescentSexualHealth%2FShared%20Documents%2FGeneral%2FHealthy%20Chicago%20Equity%20Zones%20%28HCEZ%29%20Profiles&amp;p=true&amp;ct=1678224355283&amp;or=OWA%2DNT&amp;cid=3de7265c%2Dd666%2Dc281%2Df25e%2Dab311f481861&amp;ga=1</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12</a:t>
            </a:fld>
            <a:endParaRPr lang="en-US"/>
          </a:p>
        </p:txBody>
      </p:sp>
    </p:spTree>
    <p:extLst>
      <p:ext uri="{BB962C8B-B14F-4D97-AF65-F5344CB8AC3E}">
        <p14:creationId xmlns:p14="http://schemas.microsoft.com/office/powerpoint/2010/main" val="153944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HCEZ: </a:t>
            </a:r>
            <a:r>
              <a:rPr lang="en-US">
                <a:hlinkClick r:id="rId3"/>
              </a:rPr>
              <a:t>https://chicagogov.sharepoint.com/sites/MICAH-AdolescentSexualHealth/Shared%20Documents/Forms/AllItems.aspx?id=%2Fsites%2FMICAH%2DAdolescentSexualHealth%2FShared%20Documents%2FGeneral%2FHealthy%20Chicago%20Equity%20Zones%20%28HCEZ%29%20Profiles&amp;p=true&amp;ct=1678224355283&amp;or=OWA%2DNT&amp;cid=3de7265c%2Dd666%2Dc281%2Df25e%2Dab311f481861&amp;ga=1</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B1EB0C2F-3942-420B-A50E-BA1944507FF0}" type="slidenum">
              <a:rPr lang="en-US"/>
              <a:t>13</a:t>
            </a:fld>
            <a:endParaRPr lang="en-US"/>
          </a:p>
        </p:txBody>
      </p:sp>
    </p:spTree>
    <p:extLst>
      <p:ext uri="{BB962C8B-B14F-4D97-AF65-F5344CB8AC3E}">
        <p14:creationId xmlns:p14="http://schemas.microsoft.com/office/powerpoint/2010/main" val="571641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2" indent="-285750">
              <a:buFont typeface="Arial,Sans-Serif"/>
              <a:buChar char="•"/>
            </a:pPr>
            <a:r>
              <a:rPr lang="en-US"/>
              <a:t>Prior state (</a:t>
            </a:r>
            <a:r>
              <a:rPr lang="en-US" err="1"/>
              <a:t>est</a:t>
            </a:r>
            <a:r>
              <a:rPr lang="en-US"/>
              <a:t> 2009 as pilot project between CDPH and CPS, brought on PPIL as delegate 2015)</a:t>
            </a:r>
          </a:p>
          <a:p>
            <a:pPr marL="742950" lvl="2" indent="-285750">
              <a:buFont typeface="Arial,Sans-Serif"/>
              <a:buChar char="•"/>
            </a:pPr>
            <a:r>
              <a:rPr lang="en-US"/>
              <a:t>COVID-19 disruption (March 2020-Present)</a:t>
            </a:r>
            <a:endParaRPr lang="en-US">
              <a:cs typeface="Calibri"/>
            </a:endParaRPr>
          </a:p>
          <a:p>
            <a:pPr marL="742950" lvl="2" indent="-285750">
              <a:buFont typeface="Arial,Sans-Serif"/>
              <a:buChar char="•"/>
            </a:pPr>
            <a:r>
              <a:rPr lang="en-US"/>
              <a:t>Current/future state (1 program with 2 workstreams: education and testing)</a:t>
            </a:r>
          </a:p>
        </p:txBody>
      </p:sp>
      <p:sp>
        <p:nvSpPr>
          <p:cNvPr id="4" name="Slide Number Placeholder 3"/>
          <p:cNvSpPr>
            <a:spLocks noGrp="1"/>
          </p:cNvSpPr>
          <p:nvPr>
            <p:ph type="sldNum" sz="quarter" idx="5"/>
          </p:nvPr>
        </p:nvSpPr>
        <p:spPr/>
        <p:txBody>
          <a:bodyPr/>
          <a:lstStyle/>
          <a:p>
            <a:fld id="{B1EB0C2F-3942-420B-A50E-BA1944507FF0}" type="slidenum">
              <a:rPr lang="en-US"/>
              <a:t>14</a:t>
            </a:fld>
            <a:endParaRPr lang="en-US"/>
          </a:p>
        </p:txBody>
      </p:sp>
    </p:spTree>
    <p:extLst>
      <p:ext uri="{BB962C8B-B14F-4D97-AF65-F5344CB8AC3E}">
        <p14:creationId xmlns:p14="http://schemas.microsoft.com/office/powerpoint/2010/main" val="172110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FC48B8-DB0A-49FD-8BC1-B0B519E3C07A}"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10000456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FC48B8-DB0A-49FD-8BC1-B0B519E3C07A}"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110310016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FC48B8-DB0A-49FD-8BC1-B0B519E3C07A}"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24342917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710863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83" imgH="384" progId="TCLayout.ActiveDocument.1">
                  <p:embed/>
                </p:oleObj>
              </mc:Choice>
              <mc:Fallback>
                <p:oleObj name="think-cell Slide" r:id="rId4" imgW="383" imgH="38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2"/>
            </p:custDataLst>
          </p:nvPr>
        </p:nvSpPr>
        <p:spPr>
          <a:xfrm>
            <a:off x="0" y="0"/>
            <a:ext cx="158750" cy="158750"/>
          </a:xfrm>
          <a:prstGeom prst="rect">
            <a:avLst/>
          </a:prstGeom>
          <a:solidFill>
            <a:srgbClr val="2AC1F1"/>
          </a:solidFill>
          <a:ln w="9525" cap="rnd" cmpd="sng" algn="ctr">
            <a:solidFill>
              <a:srgbClr val="2AC1F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lang="en-US" sz="2400" b="1" i="0" baseline="0">
              <a:solidFill>
                <a:srgbClr val="FFFFFF"/>
              </a:solidFill>
              <a:latin typeface="Century Gothic" panose="020B0502020202020204" pitchFamily="34" charset="0"/>
              <a:ea typeface="+mj-ea"/>
              <a:cs typeface="+mj-cs"/>
              <a:sym typeface="Century Gothic" panose="020B0502020202020204" pitchFamily="34" charset="0"/>
            </a:endParaRPr>
          </a:p>
        </p:txBody>
      </p:sp>
      <p:sp>
        <p:nvSpPr>
          <p:cNvPr id="57" name="Date Placeholder 56"/>
          <p:cNvSpPr>
            <a:spLocks noGrp="1"/>
          </p:cNvSpPr>
          <p:nvPr>
            <p:ph type="dt" sz="half" idx="14"/>
          </p:nvPr>
        </p:nvSpPr>
        <p:spPr/>
        <p:txBody>
          <a:bodyPr/>
          <a:lstStyle>
            <a:lvl1pPr>
              <a:defRPr>
                <a:solidFill>
                  <a:schemeClr val="bg1">
                    <a:lumMod val="50000"/>
                  </a:schemeClr>
                </a:solidFill>
                <a:latin typeface="+mn-lt"/>
                <a:ea typeface="+mn-ea"/>
                <a:cs typeface="+mn-cs"/>
                <a:sym typeface="+mn-lt"/>
              </a:defRPr>
            </a:lvl1pPr>
          </a:lstStyle>
          <a:p>
            <a:endParaRPr lang="en-US"/>
          </a:p>
        </p:txBody>
      </p:sp>
      <p:sp>
        <p:nvSpPr>
          <p:cNvPr id="7" name="Copyright"/>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lumMod val="50000"/>
                  </a:schemeClr>
                </a:solidFill>
                <a:latin typeface="+mn-lt"/>
                <a:ea typeface="+mn-ea"/>
                <a:cs typeface="+mn-cs"/>
                <a:sym typeface="+mn-lt"/>
              </a:rPr>
              <a:t>Copyright © 2021 by Boston Consulting Group. All rights reserved.</a:t>
            </a:r>
          </a:p>
        </p:txBody>
      </p:sp>
      <p:sp>
        <p:nvSpPr>
          <p:cNvPr id="14" name="Rectangle 13"/>
          <p:cNvSpPr/>
          <p:nvPr userDrawn="1"/>
        </p:nvSpPr>
        <p:spPr>
          <a:xfrm>
            <a:off x="146957" y="6611779"/>
            <a:ext cx="8501300" cy="246221"/>
          </a:xfrm>
          <a:prstGeom prst="rect">
            <a:avLst/>
          </a:prstGeom>
        </p:spPr>
        <p:txBody>
          <a:bodyPr wrap="square" lIns="0" tIns="45720" rIns="91440" bIns="45720">
            <a:spAutoFit/>
          </a:bodyPr>
          <a:lstStyle/>
          <a:p>
            <a:r>
              <a:rPr lang="en-US" sz="1000" i="1">
                <a:solidFill>
                  <a:srgbClr val="000000"/>
                </a:solidFill>
                <a:latin typeface="+mn-lt"/>
                <a:ea typeface="+mn-ea"/>
                <a:cs typeface="+mn-cs"/>
                <a:sym typeface="+mn-lt"/>
              </a:rPr>
              <a:t>**CONFIDENTIAL AND PROPRIETARY BCG INFORMATION SUBJECT TO PROTECTION UNDER THE TRADE SECRETS ACT AND FOIA EXEMPT**</a:t>
            </a:r>
            <a:endParaRPr lang="en-US" sz="1000" b="1" i="1">
              <a:solidFill>
                <a:srgbClr val="000000"/>
              </a:solidFill>
              <a:latin typeface="+mn-lt"/>
              <a:ea typeface="+mn-ea"/>
              <a:cs typeface="+mn-cs"/>
              <a:sym typeface="+mn-lt"/>
            </a:endParaRPr>
          </a:p>
        </p:txBody>
      </p:sp>
      <p:sp>
        <p:nvSpPr>
          <p:cNvPr id="11" name="Title 7"/>
          <p:cNvSpPr>
            <a:spLocks noGrp="1"/>
          </p:cNvSpPr>
          <p:nvPr>
            <p:ph type="title" hasCustomPrompt="1"/>
          </p:nvPr>
        </p:nvSpPr>
        <p:spPr>
          <a:xfrm>
            <a:off x="1069848" y="622800"/>
            <a:ext cx="10493502" cy="332399"/>
          </a:xfrm>
        </p:spPr>
        <p:txBody>
          <a:bodyPr lIns="91440" rIns="91440" anchor="ctr">
            <a:noAutofit/>
          </a:bodyPr>
          <a:lstStyle>
            <a:lvl1pPr>
              <a:defRPr sz="2400" b="1">
                <a:solidFill>
                  <a:schemeClr val="tx1"/>
                </a:solidFill>
                <a:latin typeface="+mj-lt"/>
                <a:ea typeface="+mj-ea"/>
                <a:cs typeface="+mj-cs"/>
                <a:sym typeface="+mj-lt"/>
              </a:defRPr>
            </a:lvl1pPr>
          </a:lstStyle>
          <a:p>
            <a:r>
              <a:rPr lang="en-US"/>
              <a:t>Click to add title</a:t>
            </a:r>
          </a:p>
        </p:txBody>
      </p:sp>
      <p:pic>
        <p:nvPicPr>
          <p:cNvPr id="12" name="Picture 11" descr="Star-and-Blu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7735" y="540749"/>
            <a:ext cx="1275570" cy="635000"/>
          </a:xfrm>
          <a:prstGeom prst="rect">
            <a:avLst/>
          </a:prstGeom>
        </p:spPr>
      </p:pic>
    </p:spTree>
    <p:extLst>
      <p:ext uri="{BB962C8B-B14F-4D97-AF65-F5344CB8AC3E}">
        <p14:creationId xmlns:p14="http://schemas.microsoft.com/office/powerpoint/2010/main" val="974129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432223"/>
            <a:ext cx="9966960" cy="2847677"/>
          </a:xfrm>
          <a:solidFill>
            <a:schemeClr val="bg1">
              <a:lumMod val="95000"/>
            </a:schemeClr>
          </a:solidFill>
        </p:spPr>
        <p:txBody>
          <a:bodyPr anchor="ctr">
            <a:noAutofit/>
          </a:bodyPr>
          <a:lstStyle>
            <a:lvl1pPr algn="l">
              <a:lnSpc>
                <a:spcPct val="85000"/>
              </a:lnSpc>
              <a:defRPr sz="5400" b="1" u="none" cap="none"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rgbClr val="005B99"/>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fld id="{12078E32-9A8F-42AF-B046-430CA36478C1}" type="datetimeFigureOut">
              <a:rPr lang="en-US" b="1" smtClean="0"/>
              <a:pPr/>
              <a:t>3/10/2023</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5B46D2C5-5E6D-A340-9BB3-971946348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848" y="362316"/>
            <a:ext cx="2303655" cy="909199"/>
          </a:xfrm>
          <a:prstGeom prst="rect">
            <a:avLst/>
          </a:prstGeom>
        </p:spPr>
      </p:pic>
    </p:spTree>
    <p:extLst>
      <p:ext uri="{BB962C8B-B14F-4D97-AF65-F5344CB8AC3E}">
        <p14:creationId xmlns:p14="http://schemas.microsoft.com/office/powerpoint/2010/main" val="246083117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005B99"/>
                </a:solidFill>
                <a:latin typeface="+mn-lt"/>
              </a:defRPr>
            </a:lvl1pPr>
            <a:lvl2pPr>
              <a:defRPr>
                <a:solidFill>
                  <a:srgbClr val="005B99"/>
                </a:solidFill>
                <a:latin typeface="+mn-lt"/>
              </a:defRPr>
            </a:lvl2pPr>
            <a:lvl3pPr>
              <a:defRPr>
                <a:solidFill>
                  <a:srgbClr val="005B99"/>
                </a:solidFill>
                <a:latin typeface="+mn-lt"/>
              </a:defRPr>
            </a:lvl3pPr>
            <a:lvl4pPr>
              <a:defRPr>
                <a:solidFill>
                  <a:srgbClr val="005B99"/>
                </a:solidFill>
                <a:latin typeface="+mn-lt"/>
              </a:defRPr>
            </a:lvl4pPr>
            <a:lvl5pPr>
              <a:defRPr>
                <a:solidFill>
                  <a:srgbClr val="005B99"/>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078E32-9A8F-42AF-B046-430CA36478C1}"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E4469-4F63-41CD-98C0-1D3250367B29}"/>
              </a:ext>
            </a:extLst>
          </p:cNvPr>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69636961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078E32-9A8F-42AF-B046-430CA36478C1}"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423998154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1069848" y="2331720"/>
            <a:ext cx="4754880" cy="370332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64224" y="2331720"/>
            <a:ext cx="4754880" cy="370332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078E32-9A8F-42AF-B046-430CA36478C1}"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78955810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078E32-9A8F-42AF-B046-430CA36478C1}"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78125806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78E32-9A8F-42AF-B046-430CA36478C1}"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330528204"/>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ina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51560" y="1432223"/>
            <a:ext cx="9966960" cy="2847677"/>
          </a:xfrm>
          <a:solidFill>
            <a:schemeClr val="bg1">
              <a:lumMod val="95000"/>
            </a:schemeClr>
          </a:solidFill>
        </p:spPr>
        <p:txBody>
          <a:bodyPr anchor="ctr">
            <a:noAutofit/>
          </a:bodyPr>
          <a:lstStyle>
            <a:lvl1pPr algn="ctr">
              <a:lnSpc>
                <a:spcPct val="85000"/>
              </a:lnSpc>
              <a:defRPr sz="5400" b="1" u="none" cap="none" baseline="0">
                <a:solidFill>
                  <a:schemeClr val="tx1"/>
                </a:solidFill>
              </a:defRPr>
            </a:lvl1pPr>
          </a:lstStyle>
          <a:p>
            <a:r>
              <a:rPr lang="en-US"/>
              <a:t>Thank You!</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fld id="{12078E32-9A8F-42AF-B046-430CA36478C1}" type="datetimeFigureOut">
              <a:rPr lang="en-US" b="1" smtClean="0"/>
              <a:pPr/>
              <a:t>3/10/2023</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5B46D2C5-5E6D-A340-9BB3-971946348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848" y="362316"/>
            <a:ext cx="2303655" cy="909199"/>
          </a:xfrm>
          <a:prstGeom prst="rect">
            <a:avLst/>
          </a:prstGeom>
        </p:spPr>
      </p:pic>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560" y="4678692"/>
            <a:ext cx="529374" cy="529374"/>
          </a:xfrm>
          <a:prstGeom prst="rect">
            <a:avLst/>
          </a:prstGeom>
        </p:spPr>
      </p:pic>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17099" y="4681392"/>
            <a:ext cx="532064" cy="526674"/>
          </a:xfrm>
          <a:prstGeom prst="rect">
            <a:avLst/>
          </a:prstGeom>
        </p:spPr>
      </p:pic>
      <p:sp>
        <p:nvSpPr>
          <p:cNvPr id="21" name="Subtitle 2"/>
          <p:cNvSpPr txBox="1">
            <a:spLocks/>
          </p:cNvSpPr>
          <p:nvPr userDrawn="1"/>
        </p:nvSpPr>
        <p:spPr>
          <a:xfrm>
            <a:off x="1758358" y="5623022"/>
            <a:ext cx="4161885"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a:t>
            </a:r>
            <a:r>
              <a:rPr lang="en-US" err="1">
                <a:solidFill>
                  <a:srgbClr val="005B99"/>
                </a:solidFill>
              </a:rPr>
              <a:t>ChicagoPublicHealth</a:t>
            </a:r>
            <a:endParaRPr lang="en-US">
              <a:solidFill>
                <a:srgbClr val="005B99"/>
              </a:solidFill>
            </a:endParaRPr>
          </a:p>
        </p:txBody>
      </p:sp>
      <p:sp>
        <p:nvSpPr>
          <p:cNvPr id="22" name="Subtitle 2"/>
          <p:cNvSpPr txBox="1">
            <a:spLocks/>
          </p:cNvSpPr>
          <p:nvPr userDrawn="1"/>
        </p:nvSpPr>
        <p:spPr>
          <a:xfrm>
            <a:off x="6526587" y="4792114"/>
            <a:ext cx="4650931"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HealthyChicago@cityofchicago.org</a:t>
            </a:r>
          </a:p>
        </p:txBody>
      </p:sp>
      <p:sp>
        <p:nvSpPr>
          <p:cNvPr id="23" name="Subtitle 2"/>
          <p:cNvSpPr txBox="1">
            <a:spLocks/>
          </p:cNvSpPr>
          <p:nvPr userDrawn="1"/>
        </p:nvSpPr>
        <p:spPr>
          <a:xfrm>
            <a:off x="6526587" y="5619944"/>
            <a:ext cx="4161885"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a:t>
            </a:r>
            <a:r>
              <a:rPr lang="en-US" err="1">
                <a:solidFill>
                  <a:srgbClr val="005B99"/>
                </a:solidFill>
              </a:rPr>
              <a:t>ChiPublicHealth</a:t>
            </a:r>
            <a:endParaRPr lang="en-US">
              <a:solidFill>
                <a:srgbClr val="005B99"/>
              </a:solidFill>
            </a:endParaRPr>
          </a:p>
        </p:txBody>
      </p:sp>
      <p:pic>
        <p:nvPicPr>
          <p:cNvPr id="24" name="Picture 2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51560" y="5521908"/>
            <a:ext cx="532064" cy="532064"/>
          </a:xfrm>
          <a:prstGeom prst="rect">
            <a:avLst/>
          </a:prstGeom>
        </p:spPr>
      </p:pic>
      <p:pic>
        <p:nvPicPr>
          <p:cNvPr id="25" name="Picture 2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817099" y="5527298"/>
            <a:ext cx="532064" cy="532064"/>
          </a:xfrm>
          <a:prstGeom prst="rect">
            <a:avLst/>
          </a:prstGeom>
        </p:spPr>
      </p:pic>
      <p:sp>
        <p:nvSpPr>
          <p:cNvPr id="14" name="Subtitle 2"/>
          <p:cNvSpPr txBox="1">
            <a:spLocks/>
          </p:cNvSpPr>
          <p:nvPr userDrawn="1"/>
        </p:nvSpPr>
        <p:spPr>
          <a:xfrm>
            <a:off x="1758358" y="4773313"/>
            <a:ext cx="4161885"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Chicago.gov/Health</a:t>
            </a:r>
          </a:p>
        </p:txBody>
      </p:sp>
    </p:spTree>
    <p:extLst>
      <p:ext uri="{BB962C8B-B14F-4D97-AF65-F5344CB8AC3E}">
        <p14:creationId xmlns:p14="http://schemas.microsoft.com/office/powerpoint/2010/main" val="350703795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FC48B8-DB0A-49FD-8BC1-B0B519E3C07A}"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95172962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432223"/>
            <a:ext cx="9966960" cy="2847677"/>
          </a:xfrm>
          <a:solidFill>
            <a:schemeClr val="bg1">
              <a:lumMod val="95000"/>
            </a:schemeClr>
          </a:solidFill>
        </p:spPr>
        <p:txBody>
          <a:bodyPr anchor="ctr">
            <a:noAutofit/>
          </a:bodyPr>
          <a:lstStyle>
            <a:lvl1pPr algn="l">
              <a:lnSpc>
                <a:spcPct val="85000"/>
              </a:lnSpc>
              <a:defRPr sz="5400" b="1" u="none" cap="none"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rgbClr val="005B99"/>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endParaRPr lang="en-US"/>
          </a:p>
        </p:txBody>
      </p:sp>
      <p:sp>
        <p:nvSpPr>
          <p:cNvPr id="5" name="Footer Placeholder 4"/>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5B46D2C5-5E6D-A340-9BB3-971946348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848" y="362316"/>
            <a:ext cx="2303655" cy="909199"/>
          </a:xfrm>
          <a:prstGeom prst="rect">
            <a:avLst/>
          </a:prstGeom>
        </p:spPr>
      </p:pic>
    </p:spTree>
    <p:extLst>
      <p:ext uri="{BB962C8B-B14F-4D97-AF65-F5344CB8AC3E}">
        <p14:creationId xmlns:p14="http://schemas.microsoft.com/office/powerpoint/2010/main" val="2460831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005B99"/>
                </a:solidFill>
                <a:latin typeface="+mn-lt"/>
              </a:defRPr>
            </a:lvl1pPr>
            <a:lvl2pPr>
              <a:defRPr>
                <a:solidFill>
                  <a:srgbClr val="005B99"/>
                </a:solidFill>
                <a:latin typeface="+mn-lt"/>
              </a:defRPr>
            </a:lvl2pPr>
            <a:lvl3pPr>
              <a:defRPr>
                <a:solidFill>
                  <a:srgbClr val="005B99"/>
                </a:solidFill>
                <a:latin typeface="+mn-lt"/>
              </a:defRPr>
            </a:lvl3pPr>
            <a:lvl4pPr>
              <a:defRPr>
                <a:solidFill>
                  <a:srgbClr val="005B99"/>
                </a:solidFill>
                <a:latin typeface="+mn-lt"/>
              </a:defRPr>
            </a:lvl4pPr>
            <a:lvl5pPr>
              <a:defRPr>
                <a:solidFill>
                  <a:srgbClr val="005B99"/>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E4469-4F63-41CD-98C0-1D3250367B29}"/>
              </a:ext>
            </a:extLst>
          </p:cNvPr>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696369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4239981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1069848" y="2331720"/>
            <a:ext cx="4754880" cy="370332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64224" y="2331720"/>
            <a:ext cx="4754880" cy="3703320"/>
          </a:xfrm>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7895581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78125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3305282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Fina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51560" y="1432223"/>
            <a:ext cx="9966960" cy="2847677"/>
          </a:xfrm>
          <a:solidFill>
            <a:schemeClr val="bg1">
              <a:lumMod val="95000"/>
            </a:schemeClr>
          </a:solidFill>
        </p:spPr>
        <p:txBody>
          <a:bodyPr anchor="ctr">
            <a:noAutofit/>
          </a:bodyPr>
          <a:lstStyle>
            <a:lvl1pPr algn="ctr">
              <a:lnSpc>
                <a:spcPct val="85000"/>
              </a:lnSpc>
              <a:defRPr sz="5400" b="1" u="none" cap="none" baseline="0">
                <a:solidFill>
                  <a:schemeClr val="tx1"/>
                </a:solidFill>
              </a:defRPr>
            </a:lvl1pPr>
          </a:lstStyle>
          <a:p>
            <a:r>
              <a:rPr lang="en-US"/>
              <a:t>Thank You!</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endParaRPr lang="en-US"/>
          </a:p>
        </p:txBody>
      </p:sp>
      <p:sp>
        <p:nvSpPr>
          <p:cNvPr id="5" name="Footer Placeholder 4"/>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5B46D2C5-5E6D-A340-9BB3-971946348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848" y="362316"/>
            <a:ext cx="2303655" cy="909199"/>
          </a:xfrm>
          <a:prstGeom prst="rect">
            <a:avLst/>
          </a:prstGeom>
        </p:spPr>
      </p:pic>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560" y="4678692"/>
            <a:ext cx="529374" cy="529374"/>
          </a:xfrm>
          <a:prstGeom prst="rect">
            <a:avLst/>
          </a:prstGeom>
        </p:spPr>
      </p:pic>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17099" y="4681392"/>
            <a:ext cx="532064" cy="526674"/>
          </a:xfrm>
          <a:prstGeom prst="rect">
            <a:avLst/>
          </a:prstGeom>
        </p:spPr>
      </p:pic>
      <p:sp>
        <p:nvSpPr>
          <p:cNvPr id="21" name="Subtitle 2"/>
          <p:cNvSpPr txBox="1">
            <a:spLocks/>
          </p:cNvSpPr>
          <p:nvPr userDrawn="1"/>
        </p:nvSpPr>
        <p:spPr>
          <a:xfrm>
            <a:off x="1758358" y="5623022"/>
            <a:ext cx="4161885"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a:t>
            </a:r>
            <a:r>
              <a:rPr lang="en-US" err="1">
                <a:solidFill>
                  <a:srgbClr val="005B99"/>
                </a:solidFill>
              </a:rPr>
              <a:t>ChicagoPublicHealth</a:t>
            </a:r>
            <a:endParaRPr lang="en-US">
              <a:solidFill>
                <a:srgbClr val="005B99"/>
              </a:solidFill>
            </a:endParaRPr>
          </a:p>
        </p:txBody>
      </p:sp>
      <p:sp>
        <p:nvSpPr>
          <p:cNvPr id="22" name="Subtitle 2"/>
          <p:cNvSpPr txBox="1">
            <a:spLocks/>
          </p:cNvSpPr>
          <p:nvPr userDrawn="1"/>
        </p:nvSpPr>
        <p:spPr>
          <a:xfrm>
            <a:off x="6526587" y="4792114"/>
            <a:ext cx="4650931"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HealthyChicago@cityofchicago.org</a:t>
            </a:r>
          </a:p>
        </p:txBody>
      </p:sp>
      <p:sp>
        <p:nvSpPr>
          <p:cNvPr id="23" name="Subtitle 2"/>
          <p:cNvSpPr txBox="1">
            <a:spLocks/>
          </p:cNvSpPr>
          <p:nvPr userDrawn="1"/>
        </p:nvSpPr>
        <p:spPr>
          <a:xfrm>
            <a:off x="6526587" y="5619944"/>
            <a:ext cx="4161885"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a:t>
            </a:r>
            <a:r>
              <a:rPr lang="en-US" err="1">
                <a:solidFill>
                  <a:srgbClr val="005B99"/>
                </a:solidFill>
              </a:rPr>
              <a:t>ChiPublicHealth</a:t>
            </a:r>
            <a:endParaRPr lang="en-US">
              <a:solidFill>
                <a:srgbClr val="005B99"/>
              </a:solidFill>
            </a:endParaRPr>
          </a:p>
        </p:txBody>
      </p:sp>
      <p:pic>
        <p:nvPicPr>
          <p:cNvPr id="24" name="Picture 2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51560" y="5521908"/>
            <a:ext cx="532064" cy="532064"/>
          </a:xfrm>
          <a:prstGeom prst="rect">
            <a:avLst/>
          </a:prstGeom>
        </p:spPr>
      </p:pic>
      <p:pic>
        <p:nvPicPr>
          <p:cNvPr id="25" name="Picture 2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817099" y="5527298"/>
            <a:ext cx="532064" cy="532064"/>
          </a:xfrm>
          <a:prstGeom prst="rect">
            <a:avLst/>
          </a:prstGeom>
        </p:spPr>
      </p:pic>
      <p:sp>
        <p:nvSpPr>
          <p:cNvPr id="14" name="Subtitle 2"/>
          <p:cNvSpPr txBox="1">
            <a:spLocks/>
          </p:cNvSpPr>
          <p:nvPr userDrawn="1"/>
        </p:nvSpPr>
        <p:spPr>
          <a:xfrm>
            <a:off x="1758358" y="4773313"/>
            <a:ext cx="4161885" cy="4309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rgbClr val="E4002B"/>
              </a:buClr>
              <a:buSzPct val="90000"/>
              <a:buFont typeface="Arial"/>
              <a:buNone/>
              <a:defRPr sz="2000" b="1" kern="1200">
                <a:solidFill>
                  <a:srgbClr val="005899"/>
                </a:solidFill>
                <a:latin typeface="+mn-lt"/>
                <a:ea typeface="+mn-ea"/>
                <a:cs typeface="+mn-cs"/>
              </a:defRPr>
            </a:lvl1pPr>
            <a:lvl2pPr marL="4572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2pPr>
            <a:lvl3pPr marL="9144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3pPr>
            <a:lvl4pPr marL="13716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4pPr>
            <a:lvl5pPr marL="1828800" indent="0" algn="ctr" defTabSz="914400" rtl="0" eaLnBrk="1" latinLnBrk="0" hangingPunct="1">
              <a:lnSpc>
                <a:spcPct val="90000"/>
              </a:lnSpc>
              <a:spcBef>
                <a:spcPts val="400"/>
              </a:spcBef>
              <a:spcAft>
                <a:spcPts val="200"/>
              </a:spcAft>
              <a:buClr>
                <a:srgbClr val="E4002B"/>
              </a:buClr>
              <a:buSzPct val="90000"/>
              <a:buFont typeface="Arial"/>
              <a:buNone/>
              <a:defRPr sz="2000" kern="1200">
                <a:solidFill>
                  <a:srgbClr val="005899"/>
                </a:solidFill>
                <a:latin typeface="Century Gothic"/>
                <a:ea typeface="+mn-ea"/>
                <a:cs typeface="+mn-cs"/>
              </a:defRPr>
            </a:lvl5pPr>
            <a:lvl6pPr marL="22860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2"/>
              </a:buClr>
              <a:buSzPct val="85000"/>
              <a:buFont typeface="Wingdings" pitchFamily="2" charset="2"/>
              <a:buNone/>
              <a:defRPr sz="2000" kern="1200">
                <a:solidFill>
                  <a:schemeClr val="tx1"/>
                </a:solidFill>
                <a:latin typeface="+mn-lt"/>
                <a:ea typeface="+mn-ea"/>
                <a:cs typeface="+mn-cs"/>
              </a:defRPr>
            </a:lvl9pPr>
          </a:lstStyle>
          <a:p>
            <a:r>
              <a:rPr lang="en-US">
                <a:solidFill>
                  <a:srgbClr val="005B99"/>
                </a:solidFill>
              </a:rPr>
              <a:t>Chicago.gov/Health</a:t>
            </a:r>
          </a:p>
        </p:txBody>
      </p:sp>
    </p:spTree>
    <p:extLst>
      <p:ext uri="{BB962C8B-B14F-4D97-AF65-F5344CB8AC3E}">
        <p14:creationId xmlns:p14="http://schemas.microsoft.com/office/powerpoint/2010/main" val="35070379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FC48B8-DB0A-49FD-8BC1-B0B519E3C07A}"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2933636220"/>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FC48B8-DB0A-49FD-8BC1-B0B519E3C07A}"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3246234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FC48B8-DB0A-49FD-8BC1-B0B519E3C07A}"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402473519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FC48B8-DB0A-49FD-8BC1-B0B519E3C07A}"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87215751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C48B8-DB0A-49FD-8BC1-B0B519E3C07A}"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6918806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C48B8-DB0A-49FD-8BC1-B0B519E3C07A}"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17233243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C48B8-DB0A-49FD-8BC1-B0B519E3C07A}"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DB4DF-E516-4D87-84E3-CB2DC2F8004B}" type="slidenum">
              <a:rPr lang="en-US" smtClean="0"/>
              <a:t>‹#›</a:t>
            </a:fld>
            <a:endParaRPr lang="en-US"/>
          </a:p>
        </p:txBody>
      </p:sp>
    </p:spTree>
    <p:extLst>
      <p:ext uri="{BB962C8B-B14F-4D97-AF65-F5344CB8AC3E}">
        <p14:creationId xmlns:p14="http://schemas.microsoft.com/office/powerpoint/2010/main" val="125884856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2.png"/><Relationship Id="rId4" Type="http://schemas.openxmlformats.org/officeDocument/2006/relationships/slideLayout" Target="../slideLayouts/slideLayout23.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C48B8-DB0A-49FD-8BC1-B0B519E3C07A}" type="datetimeFigureOut">
              <a:rPr lang="en-US" smtClean="0"/>
              <a:t>3/10/2023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DB4DF-E516-4D87-84E3-CB2DC2F8004B}" type="slidenum">
              <a:rPr lang="en-US" smtClean="0"/>
              <a:t>‹#›</a:t>
            </a:fld>
            <a:endParaRPr lang="en-US"/>
          </a:p>
        </p:txBody>
      </p:sp>
    </p:spTree>
    <p:extLst>
      <p:ext uri="{BB962C8B-B14F-4D97-AF65-F5344CB8AC3E}">
        <p14:creationId xmlns:p14="http://schemas.microsoft.com/office/powerpoint/2010/main" val="211318448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Blue-Square.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1468100" y="6299200"/>
            <a:ext cx="342900" cy="342900"/>
          </a:xfrm>
          <a:prstGeom prst="rect">
            <a:avLst/>
          </a:prstGeom>
        </p:spPr>
      </p:pic>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058400" y="6272784"/>
            <a:ext cx="1179576"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12078E32-9A8F-42AF-B046-430CA36478C1}" type="datetimeFigureOut">
              <a:rPr lang="en-US" smtClean="0"/>
              <a:t>3/10/2023</a:t>
            </a:fld>
            <a:endParaRPr lang="en-US"/>
          </a:p>
        </p:txBody>
      </p:sp>
      <p:sp>
        <p:nvSpPr>
          <p:cNvPr id="5" name="Footer Placeholder 4"/>
          <p:cNvSpPr>
            <a:spLocks noGrp="1"/>
          </p:cNvSpPr>
          <p:nvPr>
            <p:ph type="ftr" sz="quarter" idx="3"/>
          </p:nvPr>
        </p:nvSpPr>
        <p:spPr>
          <a:xfrm>
            <a:off x="3515454"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chemeClr val="tx1"/>
                </a:solidFill>
                <a:latin typeface="+mj-lt"/>
              </a:defRPr>
            </a:lvl1pPr>
          </a:lstStyle>
          <a:p>
            <a:fld id="{3FCCF984-64AA-42B4-8D2F-66BCDE3A50F4}" type="slidenum">
              <a:rPr lang="en-US" smtClean="0"/>
              <a:pPr/>
              <a:t>‹#›</a:t>
            </a:fld>
            <a:endParaRPr lang="en-US"/>
          </a:p>
        </p:txBody>
      </p:sp>
      <p:pic>
        <p:nvPicPr>
          <p:cNvPr id="12" name="Picture 11" descr="Star-and-Blu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37735" y="977900"/>
            <a:ext cx="1275570" cy="635000"/>
          </a:xfrm>
          <a:prstGeom prst="rect">
            <a:avLst/>
          </a:prstGeom>
        </p:spPr>
      </p:pic>
    </p:spTree>
    <p:extLst>
      <p:ext uri="{BB962C8B-B14F-4D97-AF65-F5344CB8AC3E}">
        <p14:creationId xmlns:p14="http://schemas.microsoft.com/office/powerpoint/2010/main" val="3284634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 id="2147483704" r:id="rId7"/>
  </p:sldLayoutIdLst>
  <p:hf hdr="0" ftr="0" dt="0"/>
  <p:txStyles>
    <p:titleStyle>
      <a:lvl1pPr algn="l" defTabSz="914400" rtl="0" eaLnBrk="1" latinLnBrk="0" hangingPunct="1">
        <a:lnSpc>
          <a:spcPct val="90000"/>
        </a:lnSpc>
        <a:spcBef>
          <a:spcPct val="0"/>
        </a:spcBef>
        <a:buNone/>
        <a:defRPr sz="4000" b="1" kern="1200" cap="none" baseline="0">
          <a:solidFill>
            <a:schemeClr val="tx1"/>
          </a:solidFill>
          <a:latin typeface="+mj-lt"/>
          <a:ea typeface="+mj-ea"/>
          <a:cs typeface="+mj-cs"/>
        </a:defRPr>
      </a:lvl1pPr>
    </p:titleStyle>
    <p:body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B99"/>
          </a:solidFill>
          <a:latin typeface="+mn-lt"/>
          <a:ea typeface="+mn-ea"/>
          <a:cs typeface="+mn-cs"/>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B99"/>
          </a:solidFill>
          <a:latin typeface="Century Gothic"/>
          <a:ea typeface="+mn-ea"/>
          <a:cs typeface="+mn-cs"/>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B99"/>
          </a:solidFill>
          <a:latin typeface="Century Gothic"/>
          <a:ea typeface="+mn-ea"/>
          <a:cs typeface="+mn-cs"/>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B99"/>
          </a:solidFill>
          <a:latin typeface="Century Gothic"/>
          <a:ea typeface="+mn-ea"/>
          <a:cs typeface="+mn-cs"/>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B99"/>
          </a:solidFill>
          <a:latin typeface="Century Gothic"/>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Blue-Square.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1468100" y="6299200"/>
            <a:ext cx="342900" cy="342900"/>
          </a:xfrm>
          <a:prstGeom prst="rect">
            <a:avLst/>
          </a:prstGeom>
        </p:spPr>
      </p:pic>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058400" y="6272784"/>
            <a:ext cx="1179576"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endParaRPr lang="en-US"/>
          </a:p>
        </p:txBody>
      </p:sp>
      <p:sp>
        <p:nvSpPr>
          <p:cNvPr id="5" name="Footer Placeholder 4"/>
          <p:cNvSpPr>
            <a:spLocks noGrp="1"/>
          </p:cNvSpPr>
          <p:nvPr>
            <p:ph type="ftr" sz="quarter" idx="3"/>
          </p:nvPr>
        </p:nvSpPr>
        <p:spPr>
          <a:xfrm>
            <a:off x="3515454"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chemeClr val="tx1"/>
                </a:solidFill>
                <a:latin typeface="+mj-lt"/>
              </a:defRPr>
            </a:lvl1pPr>
          </a:lstStyle>
          <a:p>
            <a:fld id="{3FCCF984-64AA-42B4-8D2F-66BCDE3A50F4}" type="slidenum">
              <a:rPr lang="en-US" smtClean="0"/>
              <a:pPr/>
              <a:t>‹#›</a:t>
            </a:fld>
            <a:endParaRPr lang="en-US"/>
          </a:p>
        </p:txBody>
      </p:sp>
      <p:pic>
        <p:nvPicPr>
          <p:cNvPr id="12" name="Picture 11" descr="Star-and-Blu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37735" y="977900"/>
            <a:ext cx="1275570" cy="635000"/>
          </a:xfrm>
          <a:prstGeom prst="rect">
            <a:avLst/>
          </a:prstGeom>
        </p:spPr>
      </p:pic>
    </p:spTree>
    <p:extLst>
      <p:ext uri="{BB962C8B-B14F-4D97-AF65-F5344CB8AC3E}">
        <p14:creationId xmlns:p14="http://schemas.microsoft.com/office/powerpoint/2010/main" val="32846345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Lst>
  <p:hf hdr="0" ftr="0" dt="0"/>
  <p:txStyles>
    <p:titleStyle>
      <a:lvl1pPr algn="l" defTabSz="914400" rtl="0" eaLnBrk="1" latinLnBrk="0" hangingPunct="1">
        <a:lnSpc>
          <a:spcPct val="90000"/>
        </a:lnSpc>
        <a:spcBef>
          <a:spcPct val="0"/>
        </a:spcBef>
        <a:buNone/>
        <a:defRPr sz="4000" b="1" kern="1200" cap="none" baseline="0">
          <a:solidFill>
            <a:schemeClr val="tx1"/>
          </a:solidFill>
          <a:latin typeface="+mj-lt"/>
          <a:ea typeface="+mj-ea"/>
          <a:cs typeface="+mj-cs"/>
        </a:defRPr>
      </a:lvl1pPr>
    </p:titleStyle>
    <p:body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B99"/>
          </a:solidFill>
          <a:latin typeface="+mn-lt"/>
          <a:ea typeface="+mn-ea"/>
          <a:cs typeface="+mn-cs"/>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B99"/>
          </a:solidFill>
          <a:latin typeface="Century Gothic"/>
          <a:ea typeface="+mn-ea"/>
          <a:cs typeface="+mn-cs"/>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B99"/>
          </a:solidFill>
          <a:latin typeface="Century Gothic"/>
          <a:ea typeface="+mn-ea"/>
          <a:cs typeface="+mn-cs"/>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B99"/>
          </a:solidFill>
          <a:latin typeface="Century Gothic"/>
          <a:ea typeface="+mn-ea"/>
          <a:cs typeface="+mn-cs"/>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B99"/>
          </a:solidFill>
          <a:latin typeface="Century Gothic"/>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ps.edu/condom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hataboutit.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ps.edu/sites/cps-policy-rules/policies/700/704/704-7/" TargetMode="External"/><Relationship Id="rId2" Type="http://schemas.openxmlformats.org/officeDocument/2006/relationships/notesSlide" Target="../notesSlides/notesSlide5.xml"/><Relationship Id="rId1" Type="http://schemas.openxmlformats.org/officeDocument/2006/relationships/slideLayout" Target="../slideLayouts/slideLayout31.xml"/><Relationship Id="rId5" Type="http://schemas.openxmlformats.org/officeDocument/2006/relationships/image" Target="../media/image10.png"/><Relationship Id="rId4" Type="http://schemas.openxmlformats.org/officeDocument/2006/relationships/hyperlink" Target="https://www.cps.edu/sites/cps-policy-rules/policies/700/704/70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B6B2E8B-7C2F-481B-83E7-C4D0263BB5F0}"/>
              </a:ext>
            </a:extLst>
          </p:cNvPr>
          <p:cNvSpPr>
            <a:spLocks noGrp="1"/>
          </p:cNvSpPr>
          <p:nvPr>
            <p:ph type="ctrTitle"/>
          </p:nvPr>
        </p:nvSpPr>
        <p:spPr>
          <a:xfrm>
            <a:off x="240520" y="4356183"/>
            <a:ext cx="11813343" cy="1537075"/>
          </a:xfrm>
        </p:spPr>
        <p:txBody>
          <a:bodyPr vert="horz" lIns="91440" tIns="45720" rIns="91440" bIns="45720" rtlCol="0" anchor="b">
            <a:noAutofit/>
          </a:bodyPr>
          <a:lstStyle/>
          <a:p>
            <a:r>
              <a:rPr lang="en-US" sz="4400">
                <a:solidFill>
                  <a:schemeClr val="accent1"/>
                </a:solidFill>
                <a:latin typeface="Big Shoulders Display"/>
              </a:rPr>
              <a:t>Adolescent Sexual Health Updates</a:t>
            </a:r>
            <a:br>
              <a:rPr lang="en-US" sz="4400">
                <a:latin typeface="Big Shoulders Display"/>
              </a:rPr>
            </a:br>
            <a:r>
              <a:rPr lang="en-US" sz="4400">
                <a:solidFill>
                  <a:schemeClr val="accent1"/>
                </a:solidFill>
                <a:latin typeface="Big Shoulders Display"/>
              </a:rPr>
              <a:t>Maternal, Infant, Child, and Adolescent Health</a:t>
            </a:r>
            <a:r>
              <a:rPr lang="en-US" sz="4800">
                <a:solidFill>
                  <a:schemeClr val="accent1"/>
                </a:solidFill>
                <a:latin typeface="Big Shoulders Display"/>
              </a:rPr>
              <a:t> </a:t>
            </a:r>
            <a:endParaRPr lang="en-US" sz="4800">
              <a:solidFill>
                <a:schemeClr val="accent1"/>
              </a:solidFill>
              <a:cs typeface="Calibri Light"/>
            </a:endParaRPr>
          </a:p>
        </p:txBody>
      </p:sp>
      <p:sp>
        <p:nvSpPr>
          <p:cNvPr id="3" name="Subtitle 2">
            <a:extLst>
              <a:ext uri="{FF2B5EF4-FFF2-40B4-BE49-F238E27FC236}">
                <a16:creationId xmlns:a16="http://schemas.microsoft.com/office/drawing/2014/main" id="{23E5F001-265E-4961-A1BB-C862E4108902}"/>
              </a:ext>
            </a:extLst>
          </p:cNvPr>
          <p:cNvSpPr>
            <a:spLocks noGrp="1"/>
          </p:cNvSpPr>
          <p:nvPr>
            <p:ph type="subTitle" idx="1"/>
          </p:nvPr>
        </p:nvSpPr>
        <p:spPr>
          <a:xfrm>
            <a:off x="1709530" y="5799489"/>
            <a:ext cx="8767860" cy="440822"/>
          </a:xfrm>
        </p:spPr>
        <p:txBody>
          <a:bodyPr vert="horz" lIns="91440" tIns="45720" rIns="91440" bIns="45720" rtlCol="0" anchor="t">
            <a:normAutofit/>
          </a:bodyPr>
          <a:lstStyle/>
          <a:p>
            <a:r>
              <a:rPr lang="en-US" sz="2000">
                <a:solidFill>
                  <a:schemeClr val="accent1"/>
                </a:solidFill>
                <a:latin typeface="Big Shoulders Display"/>
              </a:rPr>
              <a:t>March 15, 2023</a:t>
            </a:r>
            <a:endParaRPr lang="en-US">
              <a:solidFill>
                <a:schemeClr val="accent1"/>
              </a:solidFill>
            </a:endParaRPr>
          </a:p>
        </p:txBody>
      </p:sp>
      <p:pic>
        <p:nvPicPr>
          <p:cNvPr id="5" name="Picture 4" descr="A red and black logo&#10;&#10;Description automatically generated with low confidence">
            <a:extLst>
              <a:ext uri="{FF2B5EF4-FFF2-40B4-BE49-F238E27FC236}">
                <a16:creationId xmlns:a16="http://schemas.microsoft.com/office/drawing/2014/main" id="{3A5B29E3-B0F9-40EE-9A75-791D2BD5A36A}"/>
              </a:ext>
            </a:extLst>
          </p:cNvPr>
          <p:cNvPicPr>
            <a:picLocks noChangeAspect="1"/>
          </p:cNvPicPr>
          <p:nvPr/>
        </p:nvPicPr>
        <p:blipFill rotWithShape="1">
          <a:blip r:embed="rId3"/>
          <a:srcRect r="1" b="1798"/>
          <a:stretch/>
        </p:blipFill>
        <p:spPr>
          <a:xfrm>
            <a:off x="243840" y="256540"/>
            <a:ext cx="11704320" cy="3764276"/>
          </a:xfrm>
          <a:prstGeom prst="rect">
            <a:avLst/>
          </a:prstGeom>
        </p:spPr>
      </p:pic>
    </p:spTree>
    <p:extLst>
      <p:ext uri="{BB962C8B-B14F-4D97-AF65-F5344CB8AC3E}">
        <p14:creationId xmlns:p14="http://schemas.microsoft.com/office/powerpoint/2010/main" val="1737188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CC89A3-857A-4D53-ADCB-0A14B4B40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E51F6B-1C67-49A8-8743-711B800C87FC}"/>
              </a:ext>
            </a:extLst>
          </p:cNvPr>
          <p:cNvSpPr>
            <a:spLocks noGrp="1"/>
          </p:cNvSpPr>
          <p:nvPr>
            <p:ph type="title"/>
          </p:nvPr>
        </p:nvSpPr>
        <p:spPr>
          <a:xfrm>
            <a:off x="838199" y="545747"/>
            <a:ext cx="10853309" cy="817452"/>
          </a:xfrm>
        </p:spPr>
        <p:txBody>
          <a:bodyPr anchor="ctr">
            <a:normAutofit/>
          </a:bodyPr>
          <a:lstStyle/>
          <a:p>
            <a:r>
              <a:rPr lang="en-US" sz="4000" b="1">
                <a:solidFill>
                  <a:schemeClr val="accent1"/>
                </a:solidFill>
                <a:latin typeface="Big Shoulders Display"/>
                <a:cs typeface="Calibri Light"/>
              </a:rPr>
              <a:t>Condoms4Schools</a:t>
            </a:r>
            <a:endParaRPr lang="en-US">
              <a:solidFill>
                <a:schemeClr val="accent1"/>
              </a:solidFill>
              <a:cs typeface="Calibri Light" panose="020F0302020204030204"/>
            </a:endParaRPr>
          </a:p>
        </p:txBody>
      </p:sp>
      <p:sp>
        <p:nvSpPr>
          <p:cNvPr id="3" name="Content Placeholder 2">
            <a:extLst>
              <a:ext uri="{FF2B5EF4-FFF2-40B4-BE49-F238E27FC236}">
                <a16:creationId xmlns:a16="http://schemas.microsoft.com/office/drawing/2014/main" id="{9D1A4630-319B-403F-9A3C-ADBA36151C40}"/>
              </a:ext>
            </a:extLst>
          </p:cNvPr>
          <p:cNvSpPr>
            <a:spLocks noGrp="1"/>
          </p:cNvSpPr>
          <p:nvPr>
            <p:ph idx="1"/>
          </p:nvPr>
        </p:nvSpPr>
        <p:spPr>
          <a:xfrm>
            <a:off x="837860" y="1561747"/>
            <a:ext cx="10345956" cy="1769953"/>
          </a:xfrm>
        </p:spPr>
        <p:txBody>
          <a:bodyPr anchor="ctr">
            <a:normAutofit/>
          </a:bodyPr>
          <a:lstStyle/>
          <a:p>
            <a:pPr marL="0" indent="0">
              <a:buNone/>
            </a:pPr>
            <a:r>
              <a:rPr lang="en-US" i="1">
                <a:ea typeface="+mn-lt"/>
                <a:cs typeface="+mn-lt"/>
              </a:rPr>
              <a:t>Provides free condoms and sexual health education materials to schools across Chicago serving grades 5 and up</a:t>
            </a:r>
            <a:endParaRPr lang="en-US" i="1">
              <a:cs typeface="Calibri" panose="020F0502020204030204"/>
            </a:endParaRPr>
          </a:p>
        </p:txBody>
      </p:sp>
      <p:pic>
        <p:nvPicPr>
          <p:cNvPr id="5" name="Picture 4" descr="A red and black logo&#10;&#10;Description automatically generated with low confidence">
            <a:extLst>
              <a:ext uri="{FF2B5EF4-FFF2-40B4-BE49-F238E27FC236}">
                <a16:creationId xmlns:a16="http://schemas.microsoft.com/office/drawing/2014/main" id="{3B1F0719-29F2-482B-8F12-D4A7D8DAB124}"/>
              </a:ext>
            </a:extLst>
          </p:cNvPr>
          <p:cNvPicPr>
            <a:picLocks noChangeAspect="1"/>
          </p:cNvPicPr>
          <p:nvPr/>
        </p:nvPicPr>
        <p:blipFill rotWithShape="1">
          <a:blip r:embed="rId2"/>
          <a:srcRect t="5481" r="-1" b="13047"/>
          <a:stretch/>
        </p:blipFill>
        <p:spPr>
          <a:xfrm>
            <a:off x="182881" y="3547177"/>
            <a:ext cx="11834494" cy="3157668"/>
          </a:xfrm>
          <a:prstGeom prst="rect">
            <a:avLst/>
          </a:prstGeom>
        </p:spPr>
      </p:pic>
      <p:sp>
        <p:nvSpPr>
          <p:cNvPr id="4" name="Slide Number Placeholder 3">
            <a:extLst>
              <a:ext uri="{FF2B5EF4-FFF2-40B4-BE49-F238E27FC236}">
                <a16:creationId xmlns:a16="http://schemas.microsoft.com/office/drawing/2014/main" id="{C949F60C-BB4E-4002-826D-02C9C2D90119}"/>
              </a:ext>
            </a:extLst>
          </p:cNvPr>
          <p:cNvSpPr>
            <a:spLocks noGrp="1"/>
          </p:cNvSpPr>
          <p:nvPr>
            <p:ph type="sldNum" sz="quarter" idx="12"/>
          </p:nvPr>
        </p:nvSpPr>
        <p:spPr/>
        <p:txBody>
          <a:bodyPr/>
          <a:lstStyle/>
          <a:p>
            <a:fld id="{3CDDB4DF-E516-4D87-84E3-CB2DC2F8004B}" type="slidenum">
              <a:rPr lang="en-US" dirty="0" smtClean="0"/>
              <a:t>10</a:t>
            </a:fld>
            <a:endParaRPr lang="en-US"/>
          </a:p>
        </p:txBody>
      </p:sp>
    </p:spTree>
    <p:extLst>
      <p:ext uri="{BB962C8B-B14F-4D97-AF65-F5344CB8AC3E}">
        <p14:creationId xmlns:p14="http://schemas.microsoft.com/office/powerpoint/2010/main" val="92860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Condoms4Schools: Prior State</a:t>
            </a:r>
            <a:endParaRPr lang="en-US">
              <a:solidFill>
                <a:schemeClr val="accent1"/>
              </a:solidFill>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625099"/>
            <a:ext cx="10515600" cy="4470901"/>
          </a:xfrm>
        </p:spPr>
        <p:txBody>
          <a:bodyPr vert="horz" lIns="91440" tIns="45720" rIns="91440" bIns="45720" rtlCol="0" anchor="t">
            <a:normAutofit/>
          </a:bodyPr>
          <a:lstStyle/>
          <a:p>
            <a:endParaRPr lang="en-US" sz="4400">
              <a:cs typeface="Calibri"/>
            </a:endParaRPr>
          </a:p>
          <a:p>
            <a:endParaRPr lang="en-US" sz="4400">
              <a:ea typeface="+mn-lt"/>
              <a:cs typeface="+mn-lt"/>
            </a:endParaRPr>
          </a:p>
          <a:p>
            <a:endParaRPr lang="en-US" sz="4400">
              <a:cs typeface="Calibri"/>
            </a:endParaRP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11</a:t>
            </a:fld>
            <a:endParaRPr lang="en-US"/>
          </a:p>
        </p:txBody>
      </p:sp>
      <p:sp>
        <p:nvSpPr>
          <p:cNvPr id="6" name="TextBox 5">
            <a:extLst>
              <a:ext uri="{FF2B5EF4-FFF2-40B4-BE49-F238E27FC236}">
                <a16:creationId xmlns:a16="http://schemas.microsoft.com/office/drawing/2014/main" id="{36961DBA-5BDB-4D05-4118-69AB66B23E59}"/>
              </a:ext>
            </a:extLst>
          </p:cNvPr>
          <p:cNvSpPr txBox="1"/>
          <p:nvPr/>
        </p:nvSpPr>
        <p:spPr>
          <a:xfrm>
            <a:off x="840659" y="1565788"/>
            <a:ext cx="9834715"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3300"/>
              <a:t>No formal CPS policy for condom availability</a:t>
            </a:r>
            <a:endParaRPr lang="en-US" sz="3300">
              <a:cs typeface="Calibri"/>
            </a:endParaRPr>
          </a:p>
          <a:p>
            <a:endParaRPr lang="en-US" sz="3300">
              <a:cs typeface="Calibri"/>
            </a:endParaRPr>
          </a:p>
          <a:p>
            <a:pPr marL="285750" indent="-285750">
              <a:buFont typeface="Arial"/>
              <a:buChar char="•"/>
            </a:pPr>
            <a:r>
              <a:rPr lang="en-US" sz="3300">
                <a:cs typeface="Calibri"/>
              </a:rPr>
              <a:t>Condoms provided to schools from CDPH on an ad hoc basis</a:t>
            </a:r>
          </a:p>
          <a:p>
            <a:endParaRPr lang="en-US" sz="3300">
              <a:cs typeface="Calibri"/>
            </a:endParaRPr>
          </a:p>
          <a:p>
            <a:pPr marL="285750" indent="-285750">
              <a:buFont typeface="Arial"/>
              <a:buChar char="•"/>
            </a:pPr>
            <a:r>
              <a:rPr lang="en-US" sz="3300">
                <a:cs typeface="Calibri"/>
              </a:rPr>
              <a:t>Subject to principal approval</a:t>
            </a:r>
          </a:p>
          <a:p>
            <a:endParaRPr lang="en-US" sz="3300">
              <a:ea typeface="+mn-lt"/>
              <a:cs typeface="+mn-lt"/>
            </a:endParaRPr>
          </a:p>
          <a:p>
            <a:pPr marL="285750" indent="-285750">
              <a:buFont typeface="Arial"/>
              <a:buChar char="•"/>
            </a:pPr>
            <a:r>
              <a:rPr lang="en-US" sz="3300">
                <a:ea typeface="+mn-lt"/>
                <a:cs typeface="+mn-lt"/>
              </a:rPr>
              <a:t>Uneven access across Chicago</a:t>
            </a:r>
          </a:p>
          <a:p>
            <a:endParaRPr lang="en-US">
              <a:ea typeface="+mn-lt"/>
              <a:cs typeface="+mn-lt"/>
            </a:endParaRPr>
          </a:p>
          <a:p>
            <a:endParaRPr lang="en-US">
              <a:cs typeface="Calibri"/>
            </a:endParaRPr>
          </a:p>
        </p:txBody>
      </p:sp>
    </p:spTree>
    <p:extLst>
      <p:ext uri="{BB962C8B-B14F-4D97-AF65-F5344CB8AC3E}">
        <p14:creationId xmlns:p14="http://schemas.microsoft.com/office/powerpoint/2010/main" val="5333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Condoms4Schools: Launch</a:t>
            </a:r>
            <a:endParaRPr lang="en-US">
              <a:solidFill>
                <a:schemeClr val="accent1"/>
              </a:solidFill>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625099"/>
            <a:ext cx="10515600" cy="4470901"/>
          </a:xfrm>
        </p:spPr>
        <p:txBody>
          <a:bodyPr vert="horz" lIns="91440" tIns="45720" rIns="91440" bIns="45720" rtlCol="0" anchor="t">
            <a:normAutofit fontScale="85000" lnSpcReduction="10000"/>
          </a:bodyPr>
          <a:lstStyle/>
          <a:p>
            <a:pPr marL="285750" indent="-285750">
              <a:lnSpc>
                <a:spcPct val="100000"/>
              </a:lnSpc>
              <a:spcBef>
                <a:spcPts val="0"/>
              </a:spcBef>
              <a:buFont typeface="Arial,Sans-Serif" panose="020B0604020202020204" pitchFamily="34" charset="0"/>
            </a:pPr>
            <a:r>
              <a:rPr lang="en-US" sz="4400">
                <a:ea typeface="+mn-lt"/>
                <a:cs typeface="+mn-lt"/>
              </a:rPr>
              <a:t>CPS Board of Education approved condom availability policy December 2020</a:t>
            </a:r>
          </a:p>
          <a:p>
            <a:pPr marL="0" indent="0">
              <a:lnSpc>
                <a:spcPct val="100000"/>
              </a:lnSpc>
              <a:spcBef>
                <a:spcPts val="0"/>
              </a:spcBef>
              <a:buNone/>
            </a:pPr>
            <a:endParaRPr lang="en-US" sz="4400">
              <a:ea typeface="+mn-lt"/>
              <a:cs typeface="+mn-lt"/>
            </a:endParaRPr>
          </a:p>
          <a:p>
            <a:pPr marL="285750" indent="-285750">
              <a:lnSpc>
                <a:spcPct val="100000"/>
              </a:lnSpc>
              <a:spcBef>
                <a:spcPts val="0"/>
              </a:spcBef>
              <a:buFont typeface="Arial,Sans-Serif" panose="020B0604020202020204" pitchFamily="34" charset="0"/>
            </a:pPr>
            <a:r>
              <a:rPr lang="en-US" sz="4400">
                <a:ea typeface="+mn-lt"/>
                <a:cs typeface="+mn-lt"/>
              </a:rPr>
              <a:t>CDPH/CPS formed implementation working group</a:t>
            </a:r>
          </a:p>
          <a:p>
            <a:pPr>
              <a:lnSpc>
                <a:spcPct val="100000"/>
              </a:lnSpc>
              <a:spcBef>
                <a:spcPts val="0"/>
              </a:spcBef>
            </a:pPr>
            <a:endParaRPr lang="en-US" sz="4400">
              <a:ea typeface="+mn-lt"/>
              <a:cs typeface="+mn-lt"/>
            </a:endParaRPr>
          </a:p>
          <a:p>
            <a:pPr marL="285750" indent="-285750">
              <a:lnSpc>
                <a:spcPct val="100000"/>
              </a:lnSpc>
              <a:spcBef>
                <a:spcPts val="0"/>
              </a:spcBef>
              <a:buFont typeface="Arial,Sans-Serif" panose="020B0604020202020204" pitchFamily="34" charset="0"/>
            </a:pPr>
            <a:r>
              <a:rPr lang="en-US" sz="4400">
                <a:ea typeface="+mn-lt"/>
                <a:cs typeface="+mn-lt"/>
              </a:rPr>
              <a:t>Schools received condoms September 2021</a:t>
            </a:r>
          </a:p>
          <a:p>
            <a:pPr>
              <a:lnSpc>
                <a:spcPct val="100000"/>
              </a:lnSpc>
              <a:spcBef>
                <a:spcPts val="0"/>
              </a:spcBef>
            </a:pPr>
            <a:endParaRPr lang="en-US" sz="4400">
              <a:ea typeface="+mn-lt"/>
              <a:cs typeface="+mn-lt"/>
            </a:endParaRPr>
          </a:p>
          <a:p>
            <a:pPr marL="285750" indent="-285750">
              <a:lnSpc>
                <a:spcPct val="100000"/>
              </a:lnSpc>
              <a:spcBef>
                <a:spcPts val="0"/>
              </a:spcBef>
              <a:buFont typeface="Arial,Sans-Serif" panose="020B0604020202020204" pitchFamily="34" charset="0"/>
            </a:pPr>
            <a:r>
              <a:rPr lang="en-US" sz="4400">
                <a:ea typeface="+mn-lt"/>
                <a:cs typeface="+mn-lt"/>
              </a:rPr>
              <a:t>Toolkit: </a:t>
            </a:r>
            <a:r>
              <a:rPr lang="en-US" sz="4400">
                <a:ea typeface="+mn-lt"/>
                <a:cs typeface="+mn-lt"/>
                <a:hlinkClick r:id="rId3"/>
              </a:rPr>
              <a:t>cps.edu/condoms</a:t>
            </a:r>
            <a:endParaRPr lang="en-US" sz="4400">
              <a:ea typeface="+mn-lt"/>
              <a:cs typeface="+mn-lt"/>
            </a:endParaRPr>
          </a:p>
          <a:p>
            <a:pPr>
              <a:lnSpc>
                <a:spcPct val="100000"/>
              </a:lnSpc>
              <a:spcBef>
                <a:spcPts val="0"/>
              </a:spcBef>
            </a:pPr>
            <a:endParaRPr lang="en-US" sz="4400">
              <a:ea typeface="+mn-lt"/>
              <a:cs typeface="+mn-lt"/>
            </a:endParaRPr>
          </a:p>
          <a:p>
            <a:endParaRPr lang="en-US" sz="4400">
              <a:cs typeface="Calibri"/>
            </a:endParaRP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4"/>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12</a:t>
            </a:fld>
            <a:endParaRPr lang="en-US"/>
          </a:p>
        </p:txBody>
      </p:sp>
    </p:spTree>
    <p:extLst>
      <p:ext uri="{BB962C8B-B14F-4D97-AF65-F5344CB8AC3E}">
        <p14:creationId xmlns:p14="http://schemas.microsoft.com/office/powerpoint/2010/main" val="295755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Condoms4Schools: Current State</a:t>
            </a:r>
            <a:endParaRPr lang="en-US">
              <a:solidFill>
                <a:schemeClr val="accent1"/>
              </a:solidFill>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625099"/>
            <a:ext cx="10515600" cy="4470901"/>
          </a:xfrm>
        </p:spPr>
        <p:txBody>
          <a:bodyPr vert="horz" lIns="91440" tIns="45720" rIns="91440" bIns="45720" rtlCol="0" anchor="t">
            <a:normAutofit fontScale="92500" lnSpcReduction="10000"/>
          </a:bodyPr>
          <a:lstStyle/>
          <a:p>
            <a:r>
              <a:rPr lang="en-US" sz="4400" dirty="0">
                <a:ea typeface="+mn-lt"/>
                <a:cs typeface="+mn-lt"/>
              </a:rPr>
              <a:t>Serves 630+ schools (CPS &amp; Charters)</a:t>
            </a:r>
            <a:endParaRPr lang="en-US" dirty="0">
              <a:ea typeface="+mn-lt"/>
              <a:cs typeface="+mn-lt"/>
            </a:endParaRPr>
          </a:p>
          <a:p>
            <a:pPr marL="0" indent="0">
              <a:buNone/>
            </a:pPr>
            <a:endParaRPr lang="en-US" sz="4400" dirty="0">
              <a:ea typeface="+mn-lt"/>
              <a:cs typeface="+mn-lt"/>
            </a:endParaRPr>
          </a:p>
          <a:p>
            <a:r>
              <a:rPr lang="en-US" sz="4400" dirty="0">
                <a:ea typeface="+mn-lt"/>
                <a:cs typeface="+mn-lt"/>
              </a:rPr>
              <a:t>School-based health centers, therapeutic day schools, local colleges, and universities </a:t>
            </a:r>
            <a:endParaRPr lang="en-US" dirty="0">
              <a:ea typeface="+mn-lt"/>
              <a:cs typeface="+mn-lt"/>
            </a:endParaRPr>
          </a:p>
          <a:p>
            <a:pPr marL="0" indent="0">
              <a:buNone/>
            </a:pPr>
            <a:endParaRPr lang="en-US" sz="4400" dirty="0">
              <a:ea typeface="+mn-lt"/>
              <a:cs typeface="+mn-lt"/>
            </a:endParaRPr>
          </a:p>
          <a:p>
            <a:r>
              <a:rPr lang="en-US" sz="4400" dirty="0">
                <a:ea typeface="+mn-lt"/>
                <a:cs typeface="+mn-lt"/>
              </a:rPr>
              <a:t>School Year 2022-2023: expanded condom varieties </a:t>
            </a:r>
            <a:endParaRPr lang="en-US" sz="4400" dirty="0">
              <a:cs typeface="Calibri"/>
            </a:endParaRP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13</a:t>
            </a:fld>
            <a:endParaRPr lang="en-US"/>
          </a:p>
        </p:txBody>
      </p:sp>
    </p:spTree>
    <p:extLst>
      <p:ext uri="{BB962C8B-B14F-4D97-AF65-F5344CB8AC3E}">
        <p14:creationId xmlns:p14="http://schemas.microsoft.com/office/powerpoint/2010/main" val="410356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CC89A3-857A-4D53-ADCB-0A14B4B40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E51F6B-1C67-49A8-8743-711B800C87FC}"/>
              </a:ext>
            </a:extLst>
          </p:cNvPr>
          <p:cNvSpPr>
            <a:spLocks noGrp="1"/>
          </p:cNvSpPr>
          <p:nvPr>
            <p:ph type="title"/>
          </p:nvPr>
        </p:nvSpPr>
        <p:spPr>
          <a:xfrm>
            <a:off x="838199" y="545747"/>
            <a:ext cx="10853309" cy="817452"/>
          </a:xfrm>
        </p:spPr>
        <p:txBody>
          <a:bodyPr anchor="ctr">
            <a:normAutofit/>
          </a:bodyPr>
          <a:lstStyle/>
          <a:p>
            <a:r>
              <a:rPr lang="en-US" sz="4000" b="1">
                <a:solidFill>
                  <a:schemeClr val="accent1"/>
                </a:solidFill>
                <a:latin typeface="Big Shoulders Display"/>
                <a:cs typeface="Calibri Light"/>
              </a:rPr>
              <a:t>CHAT Program</a:t>
            </a:r>
            <a:endParaRPr lang="en-US"/>
          </a:p>
        </p:txBody>
      </p:sp>
      <p:sp>
        <p:nvSpPr>
          <p:cNvPr id="3" name="Content Placeholder 2">
            <a:extLst>
              <a:ext uri="{FF2B5EF4-FFF2-40B4-BE49-F238E27FC236}">
                <a16:creationId xmlns:a16="http://schemas.microsoft.com/office/drawing/2014/main" id="{9D1A4630-319B-403F-9A3C-ADBA36151C40}"/>
              </a:ext>
            </a:extLst>
          </p:cNvPr>
          <p:cNvSpPr>
            <a:spLocks noGrp="1"/>
          </p:cNvSpPr>
          <p:nvPr>
            <p:ph idx="1"/>
          </p:nvPr>
        </p:nvSpPr>
        <p:spPr>
          <a:xfrm>
            <a:off x="837860" y="1561747"/>
            <a:ext cx="10345956" cy="1769953"/>
          </a:xfrm>
        </p:spPr>
        <p:txBody>
          <a:bodyPr anchor="ctr">
            <a:normAutofit/>
          </a:bodyPr>
          <a:lstStyle/>
          <a:p>
            <a:pPr marL="0" indent="0">
              <a:buNone/>
            </a:pPr>
            <a:r>
              <a:rPr lang="en-US" i="1" dirty="0">
                <a:ea typeface="+mn-lt"/>
                <a:cs typeface="+mn-lt"/>
              </a:rPr>
              <a:t>Provides STI testing and education services to students attending participating Chicago schools</a:t>
            </a:r>
            <a:r>
              <a:rPr lang="en-US" sz="2000" i="1" dirty="0">
                <a:ea typeface="+mn-lt"/>
                <a:cs typeface="+mn-lt"/>
              </a:rPr>
              <a:t> </a:t>
            </a:r>
            <a:endParaRPr lang="en-US" sz="2000" dirty="0">
              <a:cs typeface="Calibri"/>
            </a:endParaRPr>
          </a:p>
        </p:txBody>
      </p:sp>
      <p:pic>
        <p:nvPicPr>
          <p:cNvPr id="5" name="Picture 4" descr="A red and black logo&#10;&#10;Description automatically generated with low confidence">
            <a:extLst>
              <a:ext uri="{FF2B5EF4-FFF2-40B4-BE49-F238E27FC236}">
                <a16:creationId xmlns:a16="http://schemas.microsoft.com/office/drawing/2014/main" id="{3B1F0719-29F2-482B-8F12-D4A7D8DAB124}"/>
              </a:ext>
            </a:extLst>
          </p:cNvPr>
          <p:cNvPicPr>
            <a:picLocks noChangeAspect="1"/>
          </p:cNvPicPr>
          <p:nvPr/>
        </p:nvPicPr>
        <p:blipFill rotWithShape="1">
          <a:blip r:embed="rId3"/>
          <a:srcRect t="5481" r="-1" b="13047"/>
          <a:stretch/>
        </p:blipFill>
        <p:spPr>
          <a:xfrm>
            <a:off x="182881" y="3547177"/>
            <a:ext cx="11834494" cy="3157668"/>
          </a:xfrm>
          <a:prstGeom prst="rect">
            <a:avLst/>
          </a:prstGeom>
        </p:spPr>
      </p:pic>
      <p:sp>
        <p:nvSpPr>
          <p:cNvPr id="4" name="Slide Number Placeholder 3">
            <a:extLst>
              <a:ext uri="{FF2B5EF4-FFF2-40B4-BE49-F238E27FC236}">
                <a16:creationId xmlns:a16="http://schemas.microsoft.com/office/drawing/2014/main" id="{C949F60C-BB4E-4002-826D-02C9C2D90119}"/>
              </a:ext>
            </a:extLst>
          </p:cNvPr>
          <p:cNvSpPr>
            <a:spLocks noGrp="1"/>
          </p:cNvSpPr>
          <p:nvPr>
            <p:ph type="sldNum" sz="quarter" idx="12"/>
          </p:nvPr>
        </p:nvSpPr>
        <p:spPr/>
        <p:txBody>
          <a:bodyPr/>
          <a:lstStyle/>
          <a:p>
            <a:fld id="{3CDDB4DF-E516-4D87-84E3-CB2DC2F8004B}" type="slidenum">
              <a:rPr lang="en-US" dirty="0" smtClean="0"/>
              <a:t>14</a:t>
            </a:fld>
            <a:endParaRPr lang="en-US"/>
          </a:p>
        </p:txBody>
      </p:sp>
    </p:spTree>
    <p:extLst>
      <p:ext uri="{BB962C8B-B14F-4D97-AF65-F5344CB8AC3E}">
        <p14:creationId xmlns:p14="http://schemas.microsoft.com/office/powerpoint/2010/main" val="1208410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CHAT Program: Prior State</a:t>
            </a:r>
            <a:endParaRPr lang="en-US">
              <a:solidFill>
                <a:schemeClr val="accent1"/>
              </a:solidFill>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625099"/>
            <a:ext cx="10515600" cy="4470901"/>
          </a:xfrm>
        </p:spPr>
        <p:txBody>
          <a:bodyPr vert="horz" lIns="91440" tIns="45720" rIns="91440" bIns="45720" rtlCol="0" anchor="t">
            <a:noAutofit/>
          </a:bodyPr>
          <a:lstStyle/>
          <a:p>
            <a:r>
              <a:rPr lang="en-US" sz="3400">
                <a:ea typeface="+mn-lt"/>
                <a:cs typeface="+mn-lt"/>
              </a:rPr>
              <a:t>2009: pilot partnership with CPS called the "STI Project"</a:t>
            </a:r>
            <a:endParaRPr lang="en-US" sz="3400">
              <a:cs typeface="Calibri"/>
            </a:endParaRPr>
          </a:p>
          <a:p>
            <a:r>
              <a:rPr lang="en-US" sz="3400">
                <a:ea typeface="+mn-lt"/>
                <a:cs typeface="+mn-lt"/>
              </a:rPr>
              <a:t>2015, CDPH:</a:t>
            </a:r>
            <a:endParaRPr lang="en-US" sz="3400" dirty="0">
              <a:ea typeface="+mn-lt"/>
              <a:cs typeface="+mn-lt"/>
            </a:endParaRPr>
          </a:p>
          <a:p>
            <a:pPr lvl="1"/>
            <a:r>
              <a:rPr lang="en-US" sz="3400">
                <a:ea typeface="+mn-lt"/>
                <a:cs typeface="+mn-lt"/>
              </a:rPr>
              <a:t>brought on Planned Parenthood of Illinois as delegate agency </a:t>
            </a:r>
            <a:endParaRPr lang="en-US" sz="3400">
              <a:cs typeface="Calibri"/>
            </a:endParaRPr>
          </a:p>
          <a:p>
            <a:pPr lvl="1"/>
            <a:r>
              <a:rPr lang="en-US" sz="3400">
                <a:ea typeface="+mn-lt"/>
                <a:cs typeface="+mn-lt"/>
              </a:rPr>
              <a:t>Re-branded as the CHAT Program and launched </a:t>
            </a:r>
            <a:r>
              <a:rPr lang="en-US" sz="3400" dirty="0">
                <a:ea typeface="+mn-lt"/>
                <a:cs typeface="+mn-lt"/>
                <a:hlinkClick r:id="rId3"/>
              </a:rPr>
              <a:t>chataboutit.org</a:t>
            </a:r>
            <a:endParaRPr lang="en-US" sz="3400" dirty="0">
              <a:ea typeface="+mn-lt"/>
              <a:cs typeface="+mn-lt"/>
            </a:endParaRPr>
          </a:p>
          <a:p>
            <a:r>
              <a:rPr lang="en-US" sz="3400">
                <a:ea typeface="+mn-lt"/>
                <a:cs typeface="+mn-lt"/>
              </a:rPr>
              <a:t>Until March 2020: education and STI testing provided in a single session</a:t>
            </a: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4"/>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15</a:t>
            </a:fld>
            <a:endParaRPr lang="en-US"/>
          </a:p>
        </p:txBody>
      </p:sp>
    </p:spTree>
    <p:extLst>
      <p:ext uri="{BB962C8B-B14F-4D97-AF65-F5344CB8AC3E}">
        <p14:creationId xmlns:p14="http://schemas.microsoft.com/office/powerpoint/2010/main" val="3312266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CHAT Program: Current State</a:t>
            </a:r>
            <a:endParaRPr lang="en-US">
              <a:solidFill>
                <a:schemeClr val="accent1"/>
              </a:solidFill>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625099"/>
            <a:ext cx="10515600" cy="4470901"/>
          </a:xfrm>
        </p:spPr>
        <p:txBody>
          <a:bodyPr vert="horz" lIns="91440" tIns="45720" rIns="91440" bIns="45720" rtlCol="0" anchor="t">
            <a:normAutofit/>
          </a:bodyPr>
          <a:lstStyle/>
          <a:p>
            <a:r>
              <a:rPr lang="en-US" sz="3600">
                <a:ea typeface="+mn-lt"/>
                <a:cs typeface="+mn-lt"/>
              </a:rPr>
              <a:t>Operations under the previously established education and testing model were suspended in March 2020 due to COVID-19. </a:t>
            </a:r>
            <a:endParaRPr lang="en-US"/>
          </a:p>
          <a:p>
            <a:pPr marL="0" indent="0">
              <a:buNone/>
            </a:pPr>
            <a:endParaRPr lang="en-US" sz="3600" dirty="0">
              <a:ea typeface="+mn-lt"/>
              <a:cs typeface="+mn-lt"/>
            </a:endParaRPr>
          </a:p>
          <a:p>
            <a:r>
              <a:rPr lang="en-US" sz="3600">
                <a:ea typeface="+mn-lt"/>
                <a:cs typeface="+mn-lt"/>
              </a:rPr>
              <a:t>Re-designed to accommodate the remote learning format with an education-only focus. </a:t>
            </a:r>
            <a:endParaRPr lang="en-US">
              <a:ea typeface="+mn-lt"/>
              <a:cs typeface="+mn-lt"/>
            </a:endParaRPr>
          </a:p>
          <a:p>
            <a:endParaRPr lang="en-US" sz="2800">
              <a:ea typeface="+mn-lt"/>
              <a:cs typeface="+mn-lt"/>
            </a:endParaRP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16</a:t>
            </a:fld>
            <a:endParaRPr lang="en-US"/>
          </a:p>
        </p:txBody>
      </p:sp>
    </p:spTree>
    <p:extLst>
      <p:ext uri="{BB962C8B-B14F-4D97-AF65-F5344CB8AC3E}">
        <p14:creationId xmlns:p14="http://schemas.microsoft.com/office/powerpoint/2010/main" val="3559901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CHAT Program: Future State</a:t>
            </a:r>
            <a:endParaRPr lang="en-US">
              <a:solidFill>
                <a:schemeClr val="accent1"/>
              </a:solidFill>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625099"/>
            <a:ext cx="10515600" cy="4470901"/>
          </a:xfrm>
        </p:spPr>
        <p:txBody>
          <a:bodyPr vert="horz" lIns="91440" tIns="45720" rIns="91440" bIns="45720" rtlCol="0" anchor="t">
            <a:normAutofit/>
          </a:bodyPr>
          <a:lstStyle/>
          <a:p>
            <a:r>
              <a:rPr lang="en-US" sz="3600">
                <a:cs typeface="Calibri"/>
              </a:rPr>
              <a:t>One Program, Two Initiatives:</a:t>
            </a:r>
            <a:endParaRPr lang="en-US" dirty="0">
              <a:cs typeface="Calibri"/>
            </a:endParaRPr>
          </a:p>
          <a:p>
            <a:endParaRPr lang="en-US" sz="3600" dirty="0">
              <a:cs typeface="Calibri"/>
            </a:endParaRPr>
          </a:p>
          <a:p>
            <a:pPr lvl="1"/>
            <a:r>
              <a:rPr lang="en-US" sz="3200">
                <a:cs typeface="Calibri"/>
              </a:rPr>
              <a:t>CHAT Education Initiative: Planned Parenthood of Illinois as delegate agency</a:t>
            </a:r>
          </a:p>
          <a:p>
            <a:pPr marL="457200" lvl="1" indent="0">
              <a:buNone/>
            </a:pPr>
            <a:endParaRPr lang="en-US" sz="3200" dirty="0">
              <a:cs typeface="Calibri"/>
            </a:endParaRPr>
          </a:p>
          <a:p>
            <a:pPr lvl="1"/>
            <a:r>
              <a:rPr lang="en-US" sz="3200">
                <a:cs typeface="Calibri"/>
              </a:rPr>
              <a:t>CHAT Testing Initiative: RFP forthcoming to identify delegate agency</a:t>
            </a:r>
            <a:endParaRPr lang="en-US" sz="3200" dirty="0">
              <a:cs typeface="Calibri"/>
            </a:endParaRP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17</a:t>
            </a:fld>
            <a:endParaRPr lang="en-US"/>
          </a:p>
        </p:txBody>
      </p:sp>
    </p:spTree>
    <p:extLst>
      <p:ext uri="{BB962C8B-B14F-4D97-AF65-F5344CB8AC3E}">
        <p14:creationId xmlns:p14="http://schemas.microsoft.com/office/powerpoint/2010/main" val="1916980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solidFill>
                  <a:schemeClr val="accent6"/>
                </a:solidFill>
              </a:rPr>
              <a:t>Questions?</a:t>
            </a:r>
          </a:p>
        </p:txBody>
      </p:sp>
    </p:spTree>
    <p:extLst>
      <p:ext uri="{BB962C8B-B14F-4D97-AF65-F5344CB8AC3E}">
        <p14:creationId xmlns:p14="http://schemas.microsoft.com/office/powerpoint/2010/main" val="5396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23DB5-1627-4AA1-816B-65439657F643}"/>
              </a:ext>
            </a:extLst>
          </p:cNvPr>
          <p:cNvSpPr>
            <a:spLocks noGrp="1"/>
          </p:cNvSpPr>
          <p:nvPr>
            <p:ph type="title"/>
          </p:nvPr>
        </p:nvSpPr>
        <p:spPr>
          <a:xfrm>
            <a:off x="1069848" y="359665"/>
            <a:ext cx="10058400" cy="1609344"/>
          </a:xfrm>
        </p:spPr>
        <p:txBody>
          <a:bodyPr/>
          <a:lstStyle/>
          <a:p>
            <a:r>
              <a:rPr lang="en-US"/>
              <a:t>MICAH Bureau </a:t>
            </a:r>
            <a:br>
              <a:rPr lang="en-US"/>
            </a:br>
            <a:r>
              <a:rPr lang="en-US" sz="3200"/>
              <a:t>(Maternal, Infant, Child and Adolescent Health) </a:t>
            </a:r>
          </a:p>
        </p:txBody>
      </p:sp>
      <p:sp>
        <p:nvSpPr>
          <p:cNvPr id="4" name="Slide Number Placeholder 3">
            <a:extLst>
              <a:ext uri="{FF2B5EF4-FFF2-40B4-BE49-F238E27FC236}">
                <a16:creationId xmlns:a16="http://schemas.microsoft.com/office/drawing/2014/main" id="{61C3F33B-C2AC-40BC-8C72-FDD76470448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Big Shoulders Display"/>
                <a:ea typeface="+mn-ea"/>
                <a:cs typeface="+mn-cs"/>
              </a:rPr>
              <a:t>5</a:t>
            </a:r>
          </a:p>
        </p:txBody>
      </p:sp>
      <p:graphicFrame>
        <p:nvGraphicFramePr>
          <p:cNvPr id="9" name="Diagram 8">
            <a:extLst>
              <a:ext uri="{FF2B5EF4-FFF2-40B4-BE49-F238E27FC236}">
                <a16:creationId xmlns:a16="http://schemas.microsoft.com/office/drawing/2014/main" id="{8AB60822-792F-42DD-B3F8-973BC549976B}"/>
              </a:ext>
            </a:extLst>
          </p:cNvPr>
          <p:cNvGraphicFramePr/>
          <p:nvPr>
            <p:extLst>
              <p:ext uri="{D42A27DB-BD31-4B8C-83A1-F6EECF244321}">
                <p14:modId xmlns:p14="http://schemas.microsoft.com/office/powerpoint/2010/main" val="3797897602"/>
              </p:ext>
            </p:extLst>
          </p:nvPr>
        </p:nvGraphicFramePr>
        <p:xfrm>
          <a:off x="882682" y="1969009"/>
          <a:ext cx="10058400" cy="4050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C8D9ABD1-F2DE-4CF6-8B0A-117F50AD4C70}"/>
              </a:ext>
            </a:extLst>
          </p:cNvPr>
          <p:cNvSpPr txBox="1"/>
          <p:nvPr/>
        </p:nvSpPr>
        <p:spPr>
          <a:xfrm>
            <a:off x="4365172" y="5312227"/>
            <a:ext cx="348445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Roboto"/>
                <a:ea typeface="+mn-ea"/>
                <a:cs typeface="+mn-cs"/>
              </a:rPr>
              <a:t>Data, Policy and Partnerships</a:t>
            </a:r>
          </a:p>
        </p:txBody>
      </p:sp>
      <p:pic>
        <p:nvPicPr>
          <p:cNvPr id="725" name="Picture 725">
            <a:extLst>
              <a:ext uri="{FF2B5EF4-FFF2-40B4-BE49-F238E27FC236}">
                <a16:creationId xmlns:a16="http://schemas.microsoft.com/office/drawing/2014/main" id="{E8DA26C7-42DB-1762-014E-FFF09440CFDD}"/>
              </a:ext>
            </a:extLst>
          </p:cNvPr>
          <p:cNvPicPr>
            <a:picLocks noChangeAspect="1"/>
          </p:cNvPicPr>
          <p:nvPr/>
        </p:nvPicPr>
        <p:blipFill rotWithShape="1">
          <a:blip r:embed="rId8"/>
          <a:srcRect l="12389" t="10788" r="10177" b="17220"/>
          <a:stretch/>
        </p:blipFill>
        <p:spPr>
          <a:xfrm>
            <a:off x="9411750" y="2347500"/>
            <a:ext cx="1120841" cy="1115162"/>
          </a:xfrm>
          <a:prstGeom prst="ellipse">
            <a:avLst/>
          </a:prstGeom>
          <a:ln>
            <a:noFill/>
          </a:ln>
          <a:effectLst>
            <a:softEdge rad="112500"/>
          </a:effectLst>
        </p:spPr>
      </p:pic>
      <p:sp>
        <p:nvSpPr>
          <p:cNvPr id="31" name="Content Placeholder 30">
            <a:extLst>
              <a:ext uri="{FF2B5EF4-FFF2-40B4-BE49-F238E27FC236}">
                <a16:creationId xmlns:a16="http://schemas.microsoft.com/office/drawing/2014/main" id="{36FC538B-6506-4266-008C-FDB2DB21F6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5950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CC89A3-857A-4D53-ADCB-0A14B4B40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E51F6B-1C67-49A8-8743-711B800C87FC}"/>
              </a:ext>
            </a:extLst>
          </p:cNvPr>
          <p:cNvSpPr>
            <a:spLocks noGrp="1"/>
          </p:cNvSpPr>
          <p:nvPr>
            <p:ph type="title"/>
          </p:nvPr>
        </p:nvSpPr>
        <p:spPr>
          <a:xfrm>
            <a:off x="838199" y="545747"/>
            <a:ext cx="5162891" cy="817452"/>
          </a:xfrm>
        </p:spPr>
        <p:txBody>
          <a:bodyPr anchor="ctr">
            <a:normAutofit/>
          </a:bodyPr>
          <a:lstStyle/>
          <a:p>
            <a:r>
              <a:rPr lang="en-US" sz="4000" b="1">
                <a:solidFill>
                  <a:schemeClr val="accent1"/>
                </a:solidFill>
                <a:latin typeface="Big Shoulders Display"/>
                <a:ea typeface="+mj-lt"/>
                <a:cs typeface="+mj-lt"/>
              </a:rPr>
              <a:t>MISSION AND VISION</a:t>
            </a:r>
          </a:p>
        </p:txBody>
      </p:sp>
      <p:sp>
        <p:nvSpPr>
          <p:cNvPr id="3" name="Content Placeholder 2">
            <a:extLst>
              <a:ext uri="{FF2B5EF4-FFF2-40B4-BE49-F238E27FC236}">
                <a16:creationId xmlns:a16="http://schemas.microsoft.com/office/drawing/2014/main" id="{9D1A4630-319B-403F-9A3C-ADBA36151C40}"/>
              </a:ext>
            </a:extLst>
          </p:cNvPr>
          <p:cNvSpPr>
            <a:spLocks noGrp="1"/>
          </p:cNvSpPr>
          <p:nvPr>
            <p:ph idx="1"/>
          </p:nvPr>
        </p:nvSpPr>
        <p:spPr>
          <a:xfrm>
            <a:off x="837860" y="1444442"/>
            <a:ext cx="10992936" cy="2043122"/>
          </a:xfrm>
        </p:spPr>
        <p:txBody>
          <a:bodyPr vert="horz" lIns="91440" tIns="45720" rIns="91440" bIns="45720" rtlCol="0" anchor="ctr">
            <a:noAutofit/>
          </a:bodyPr>
          <a:lstStyle/>
          <a:p>
            <a:pPr>
              <a:buFont typeface="Arial"/>
              <a:buChar char="•"/>
            </a:pPr>
            <a:r>
              <a:rPr lang="en-US">
                <a:latin typeface="Big Shoulders"/>
                <a:ea typeface="+mn-lt"/>
                <a:cs typeface="+mn-lt"/>
              </a:rPr>
              <a:t>Our purpose is to work with communities and partners to create an equitable, safe, resilient, and Healthy Chicago.</a:t>
            </a:r>
            <a:endParaRPr lang="en-US">
              <a:latin typeface="Big Shoulders"/>
              <a:cs typeface="Calibri"/>
            </a:endParaRPr>
          </a:p>
          <a:p>
            <a:pPr>
              <a:buFont typeface="Arial"/>
            </a:pPr>
            <a:r>
              <a:rPr lang="en-US">
                <a:latin typeface="Big Shoulders"/>
                <a:ea typeface="+mn-lt"/>
                <a:cs typeface="+mn-lt"/>
              </a:rPr>
              <a:t>The impact we seek is that everyone in Chicago thrives and achieves their optimal health and wellness.</a:t>
            </a:r>
            <a:endParaRPr lang="en-US">
              <a:latin typeface="Big Shoulders"/>
              <a:cs typeface="Calibri"/>
            </a:endParaRPr>
          </a:p>
        </p:txBody>
      </p:sp>
      <p:pic>
        <p:nvPicPr>
          <p:cNvPr id="5" name="Picture 4" descr="A red and black logo&#10;&#10;Description automatically generated with low confidence">
            <a:extLst>
              <a:ext uri="{FF2B5EF4-FFF2-40B4-BE49-F238E27FC236}">
                <a16:creationId xmlns:a16="http://schemas.microsoft.com/office/drawing/2014/main" id="{3B1F0719-29F2-482B-8F12-D4A7D8DAB124}"/>
              </a:ext>
            </a:extLst>
          </p:cNvPr>
          <p:cNvPicPr>
            <a:picLocks noChangeAspect="1"/>
          </p:cNvPicPr>
          <p:nvPr/>
        </p:nvPicPr>
        <p:blipFill rotWithShape="1">
          <a:blip r:embed="rId2"/>
          <a:srcRect t="5481" r="-1" b="13047"/>
          <a:stretch/>
        </p:blipFill>
        <p:spPr>
          <a:xfrm>
            <a:off x="182881" y="3526300"/>
            <a:ext cx="11834494" cy="3157668"/>
          </a:xfrm>
          <a:prstGeom prst="rect">
            <a:avLst/>
          </a:prstGeom>
        </p:spPr>
      </p:pic>
      <p:sp>
        <p:nvSpPr>
          <p:cNvPr id="4" name="Slide Number Placeholder 3">
            <a:extLst>
              <a:ext uri="{FF2B5EF4-FFF2-40B4-BE49-F238E27FC236}">
                <a16:creationId xmlns:a16="http://schemas.microsoft.com/office/drawing/2014/main" id="{C949F60C-BB4E-4002-826D-02C9C2D90119}"/>
              </a:ext>
            </a:extLst>
          </p:cNvPr>
          <p:cNvSpPr>
            <a:spLocks noGrp="1"/>
          </p:cNvSpPr>
          <p:nvPr>
            <p:ph type="sldNum" sz="quarter" idx="12"/>
          </p:nvPr>
        </p:nvSpPr>
        <p:spPr/>
        <p:txBody>
          <a:bodyPr/>
          <a:lstStyle/>
          <a:p>
            <a:fld id="{3CDDB4DF-E516-4D87-84E3-CB2DC2F8004B}" type="slidenum">
              <a:rPr lang="en-US" smtClean="0"/>
              <a:t>3</a:t>
            </a:fld>
            <a:endParaRPr lang="en-US"/>
          </a:p>
        </p:txBody>
      </p:sp>
    </p:spTree>
    <p:extLst>
      <p:ext uri="{BB962C8B-B14F-4D97-AF65-F5344CB8AC3E}">
        <p14:creationId xmlns:p14="http://schemas.microsoft.com/office/powerpoint/2010/main" val="309204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03C30F-C195-4797-B9F5-56D098DCC308}"/>
              </a:ext>
            </a:extLst>
          </p:cNvPr>
          <p:cNvSpPr>
            <a:spLocks noGrp="1"/>
          </p:cNvSpPr>
          <p:nvPr>
            <p:ph type="title"/>
          </p:nvPr>
        </p:nvSpPr>
        <p:spPr>
          <a:xfrm>
            <a:off x="524256" y="491260"/>
            <a:ext cx="6594189" cy="1625210"/>
          </a:xfrm>
        </p:spPr>
        <p:txBody>
          <a:bodyPr>
            <a:normAutofit/>
          </a:bodyPr>
          <a:lstStyle/>
          <a:p>
            <a:r>
              <a:rPr lang="en-US">
                <a:solidFill>
                  <a:srgbClr val="FFFFFF"/>
                </a:solidFill>
                <a:latin typeface="Big Shoulders Display"/>
              </a:rPr>
              <a:t>Agenda</a:t>
            </a:r>
          </a:p>
        </p:txBody>
      </p:sp>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8153237A-E928-019E-C84B-C426F4CA1D46}"/>
              </a:ext>
            </a:extLst>
          </p:cNvPr>
          <p:cNvSpPr>
            <a:spLocks noGrp="1"/>
          </p:cNvSpPr>
          <p:nvPr>
            <p:ph idx="1"/>
          </p:nvPr>
        </p:nvSpPr>
        <p:spPr>
          <a:xfrm>
            <a:off x="8029319" y="917725"/>
            <a:ext cx="3424739" cy="4852362"/>
          </a:xfrm>
        </p:spPr>
        <p:txBody>
          <a:bodyPr anchor="ctr">
            <a:normAutofit/>
          </a:bodyPr>
          <a:lstStyle/>
          <a:p>
            <a:r>
              <a:rPr lang="en-US" sz="2000">
                <a:solidFill>
                  <a:srgbClr val="FFFFFF"/>
                </a:solidFill>
                <a:latin typeface="Lora"/>
              </a:rPr>
              <a:t>Intro</a:t>
            </a:r>
            <a:endParaRPr lang="en-US">
              <a:solidFill>
                <a:srgbClr val="000000"/>
              </a:solidFill>
              <a:latin typeface="Calibri" panose="020F0502020204030204"/>
              <a:cs typeface="Calibri" panose="020F0502020204030204"/>
            </a:endParaRPr>
          </a:p>
          <a:p>
            <a:r>
              <a:rPr lang="en-US" sz="2000">
                <a:solidFill>
                  <a:srgbClr val="FFFFFF"/>
                </a:solidFill>
                <a:latin typeface="Lora"/>
                <a:cs typeface="Calibri" panose="020F0502020204030204"/>
              </a:rPr>
              <a:t>CPS Collaboration</a:t>
            </a:r>
          </a:p>
          <a:p>
            <a:pPr lvl="1"/>
            <a:r>
              <a:rPr lang="en-US" sz="1600">
                <a:solidFill>
                  <a:srgbClr val="FFFFFF"/>
                </a:solidFill>
                <a:latin typeface="Lora"/>
                <a:cs typeface="Calibri"/>
              </a:rPr>
              <a:t>Data</a:t>
            </a:r>
          </a:p>
          <a:p>
            <a:pPr lvl="1"/>
            <a:r>
              <a:rPr lang="en-US" sz="1600">
                <a:solidFill>
                  <a:srgbClr val="FFFFFF"/>
                </a:solidFill>
                <a:latin typeface="Lora"/>
                <a:cs typeface="Calibri"/>
              </a:rPr>
              <a:t>Policy</a:t>
            </a:r>
          </a:p>
          <a:p>
            <a:r>
              <a:rPr lang="en-US" sz="2000">
                <a:solidFill>
                  <a:srgbClr val="FFFFFF"/>
                </a:solidFill>
                <a:latin typeface="Lora"/>
              </a:rPr>
              <a:t>Condoms4Schools</a:t>
            </a:r>
          </a:p>
          <a:p>
            <a:r>
              <a:rPr lang="en-US" sz="2000">
                <a:solidFill>
                  <a:srgbClr val="FFFFFF"/>
                </a:solidFill>
                <a:latin typeface="Lora"/>
              </a:rPr>
              <a:t>CHAT</a:t>
            </a:r>
          </a:p>
          <a:p>
            <a:r>
              <a:rPr lang="en-US" sz="2000">
                <a:solidFill>
                  <a:srgbClr val="FFFFFF"/>
                </a:solidFill>
                <a:latin typeface="Lora"/>
              </a:rPr>
              <a:t>Discussion</a:t>
            </a:r>
            <a:endParaRPr lang="en-US">
              <a:cs typeface="Calibri" panose="020F0502020204030204"/>
            </a:endParaRPr>
          </a:p>
        </p:txBody>
      </p:sp>
      <p:pic>
        <p:nvPicPr>
          <p:cNvPr id="9" name="Picture 8" descr="A red and black logo&#10;&#10;Description automatically generated with low confidence">
            <a:extLst>
              <a:ext uri="{FF2B5EF4-FFF2-40B4-BE49-F238E27FC236}">
                <a16:creationId xmlns:a16="http://schemas.microsoft.com/office/drawing/2014/main" id="{F420ACD9-4E75-486F-B4E5-1C73FB5A51F2}"/>
              </a:ext>
            </a:extLst>
          </p:cNvPr>
          <p:cNvPicPr>
            <a:picLocks noChangeAspect="1"/>
          </p:cNvPicPr>
          <p:nvPr/>
        </p:nvPicPr>
        <p:blipFill rotWithShape="1">
          <a:blip r:embed="rId2"/>
          <a:srcRect l="3910" t="2466" r="44510" b="6555"/>
          <a:stretch/>
        </p:blipFill>
        <p:spPr>
          <a:xfrm>
            <a:off x="321732" y="2455527"/>
            <a:ext cx="7064121" cy="4080740"/>
          </a:xfrm>
          <a:prstGeom prst="rect">
            <a:avLst/>
          </a:prstGeom>
        </p:spPr>
      </p:pic>
      <p:sp>
        <p:nvSpPr>
          <p:cNvPr id="3" name="Slide Number Placeholder 2">
            <a:extLst>
              <a:ext uri="{FF2B5EF4-FFF2-40B4-BE49-F238E27FC236}">
                <a16:creationId xmlns:a16="http://schemas.microsoft.com/office/drawing/2014/main" id="{D3D13AB8-32EC-4C47-A41A-1F9A75B2461E}"/>
              </a:ext>
            </a:extLst>
          </p:cNvPr>
          <p:cNvSpPr>
            <a:spLocks noGrp="1"/>
          </p:cNvSpPr>
          <p:nvPr>
            <p:ph type="sldNum" sz="quarter" idx="12"/>
          </p:nvPr>
        </p:nvSpPr>
        <p:spPr>
          <a:xfrm>
            <a:off x="9124950" y="6483350"/>
            <a:ext cx="2743200" cy="365125"/>
          </a:xfrm>
        </p:spPr>
        <p:txBody>
          <a:bodyPr/>
          <a:lstStyle/>
          <a:p>
            <a:fld id="{3CDDB4DF-E516-4D87-84E3-CB2DC2F8004B}" type="slidenum">
              <a:rPr lang="en-US" smtClean="0"/>
              <a:t>4</a:t>
            </a:fld>
            <a:endParaRPr lang="en-US"/>
          </a:p>
        </p:txBody>
      </p:sp>
    </p:spTree>
    <p:extLst>
      <p:ext uri="{BB962C8B-B14F-4D97-AF65-F5344CB8AC3E}">
        <p14:creationId xmlns:p14="http://schemas.microsoft.com/office/powerpoint/2010/main" val="208136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a:xfrm>
            <a:off x="640080" y="901515"/>
            <a:ext cx="5011895" cy="1380695"/>
          </a:xfrm>
        </p:spPr>
        <p:txBody>
          <a:bodyPr anchor="b">
            <a:normAutofit/>
          </a:bodyPr>
          <a:lstStyle/>
          <a:p>
            <a:r>
              <a:rPr lang="en-US" sz="3000" b="1">
                <a:solidFill>
                  <a:schemeClr val="accent1"/>
                </a:solidFill>
                <a:latin typeface="Big Shoulders Display"/>
              </a:rPr>
              <a:t>Sarah Parchem </a:t>
            </a:r>
            <a:r>
              <a:rPr lang="en-US" sz="3000">
                <a:solidFill>
                  <a:schemeClr val="accent1"/>
                </a:solidFill>
                <a:latin typeface="Big Shoulders"/>
              </a:rPr>
              <a:t>(she/her)</a:t>
            </a:r>
            <a:r>
              <a:rPr lang="en-US" sz="3000">
                <a:latin typeface="Big Shoulders Display"/>
              </a:rPr>
              <a:t> </a:t>
            </a:r>
            <a:br>
              <a:rPr lang="en-US" sz="3000">
                <a:latin typeface="Big Shoulders Display"/>
              </a:rPr>
            </a:br>
            <a:r>
              <a:rPr lang="en-US" sz="3000" i="1">
                <a:solidFill>
                  <a:schemeClr val="accent3"/>
                </a:solidFill>
                <a:latin typeface="Big Shoulders Display"/>
              </a:rPr>
              <a:t>Program Director</a:t>
            </a:r>
            <a:br>
              <a:rPr lang="en-US" sz="3000" i="1">
                <a:solidFill>
                  <a:schemeClr val="accent3"/>
                </a:solidFill>
                <a:latin typeface="Big Shoulders Display"/>
              </a:rPr>
            </a:br>
            <a:r>
              <a:rPr lang="en-US" sz="3000" i="1">
                <a:solidFill>
                  <a:schemeClr val="accent3"/>
                </a:solidFill>
                <a:latin typeface="Big Shoulders Display"/>
              </a:rPr>
              <a:t>of Adolescent Sexual Health</a:t>
            </a:r>
          </a:p>
        </p:txBody>
      </p:sp>
      <p:sp>
        <p:nvSpPr>
          <p:cNvPr id="1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640080" y="2872899"/>
            <a:ext cx="4526266" cy="3320668"/>
          </a:xfrm>
        </p:spPr>
        <p:txBody>
          <a:bodyPr vert="horz" lIns="91440" tIns="45720" rIns="91440" bIns="45720" rtlCol="0" anchor="t">
            <a:noAutofit/>
          </a:bodyPr>
          <a:lstStyle/>
          <a:p>
            <a:pPr>
              <a:buFont typeface="Arial"/>
            </a:pPr>
            <a:r>
              <a:rPr lang="en-US" sz="2000">
                <a:latin typeface="Big Shoulders"/>
                <a:cs typeface="Calibri"/>
              </a:rPr>
              <a:t>Since 2016, serves as a program director with the MICAH Bureau at CDPH, focusing on school-based adolescent sexual health and access to care.</a:t>
            </a:r>
          </a:p>
          <a:p>
            <a:pPr>
              <a:buFont typeface="Arial"/>
              <a:buChar char="•"/>
            </a:pPr>
            <a:r>
              <a:rPr lang="en-US" sz="2000">
                <a:latin typeface="Big Shoulders"/>
                <a:cs typeface="Calibri"/>
              </a:rPr>
              <a:t>Earned MPH from University of Illinois at Chicago with a concentration in Women's Health.</a:t>
            </a:r>
          </a:p>
        </p:txBody>
      </p:sp>
      <p:pic>
        <p:nvPicPr>
          <p:cNvPr id="9" name="Picture 9">
            <a:extLst>
              <a:ext uri="{FF2B5EF4-FFF2-40B4-BE49-F238E27FC236}">
                <a16:creationId xmlns:a16="http://schemas.microsoft.com/office/drawing/2014/main" id="{C9BD49EC-7592-38A5-9AFA-B1A18761DA6A}"/>
              </a:ext>
            </a:extLst>
          </p:cNvPr>
          <p:cNvPicPr>
            <a:picLocks noChangeAspect="1"/>
          </p:cNvPicPr>
          <p:nvPr/>
        </p:nvPicPr>
        <p:blipFill rotWithShape="1">
          <a:blip r:embed="rId2"/>
          <a:srcRect l="28628" r="4573"/>
          <a:stretch/>
        </p:blipFill>
        <p:spPr>
          <a:xfrm>
            <a:off x="5336282" y="10"/>
            <a:ext cx="685419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10439400" y="6356350"/>
            <a:ext cx="914400" cy="365125"/>
          </a:xfrm>
        </p:spPr>
        <p:txBody>
          <a:bodyPr>
            <a:normAutofit/>
          </a:bodyPr>
          <a:lstStyle/>
          <a:p>
            <a:pPr>
              <a:spcAft>
                <a:spcPts val="600"/>
              </a:spcAft>
            </a:pPr>
            <a:fld id="{3CDDB4DF-E516-4D87-84E3-CB2DC2F8004B}" type="slidenum">
              <a:rPr lang="en-US">
                <a:solidFill>
                  <a:srgbClr val="FFFFFF"/>
                </a:solidFill>
              </a:rPr>
              <a:pPr>
                <a:spcAft>
                  <a:spcPts val="600"/>
                </a:spcAft>
              </a:pPr>
              <a:t>5</a:t>
            </a:fld>
            <a:endParaRPr lang="en-US">
              <a:solidFill>
                <a:srgbClr val="FFFFFF"/>
              </a:solidFill>
            </a:endParaRP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pic>
        <p:nvPicPr>
          <p:cNvPr id="8" name="Picture 8">
            <a:extLst>
              <a:ext uri="{FF2B5EF4-FFF2-40B4-BE49-F238E27FC236}">
                <a16:creationId xmlns:a16="http://schemas.microsoft.com/office/drawing/2014/main" id="{778CEF87-8176-BB09-A0BA-A29317F15027}"/>
              </a:ext>
            </a:extLst>
          </p:cNvPr>
          <p:cNvPicPr>
            <a:picLocks noChangeAspect="1"/>
          </p:cNvPicPr>
          <p:nvPr/>
        </p:nvPicPr>
        <p:blipFill>
          <a:blip r:embed="rId4"/>
          <a:stretch>
            <a:fillRect/>
          </a:stretch>
        </p:blipFill>
        <p:spPr>
          <a:xfrm>
            <a:off x="240524" y="242421"/>
            <a:ext cx="800100" cy="762000"/>
          </a:xfrm>
          <a:prstGeom prst="rect">
            <a:avLst/>
          </a:prstGeom>
        </p:spPr>
      </p:pic>
    </p:spTree>
    <p:extLst>
      <p:ext uri="{BB962C8B-B14F-4D97-AF65-F5344CB8AC3E}">
        <p14:creationId xmlns:p14="http://schemas.microsoft.com/office/powerpoint/2010/main" val="91838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CC89A3-857A-4D53-ADCB-0A14B4B40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E51F6B-1C67-49A8-8743-711B800C87FC}"/>
              </a:ext>
            </a:extLst>
          </p:cNvPr>
          <p:cNvSpPr>
            <a:spLocks noGrp="1"/>
          </p:cNvSpPr>
          <p:nvPr>
            <p:ph type="title"/>
          </p:nvPr>
        </p:nvSpPr>
        <p:spPr>
          <a:xfrm>
            <a:off x="838199" y="545747"/>
            <a:ext cx="10853309" cy="817452"/>
          </a:xfrm>
        </p:spPr>
        <p:txBody>
          <a:bodyPr anchor="ctr">
            <a:normAutofit/>
          </a:bodyPr>
          <a:lstStyle/>
          <a:p>
            <a:r>
              <a:rPr lang="en-US" sz="4000" b="1">
                <a:solidFill>
                  <a:schemeClr val="accent1"/>
                </a:solidFill>
                <a:latin typeface="Big Shoulders Display"/>
                <a:cs typeface="Calibri Light"/>
              </a:rPr>
              <a:t>CDPH-CPS Collaboration </a:t>
            </a:r>
            <a:endParaRPr lang="en-US">
              <a:solidFill>
                <a:schemeClr val="accent1"/>
              </a:solidFill>
            </a:endParaRPr>
          </a:p>
        </p:txBody>
      </p:sp>
      <p:sp>
        <p:nvSpPr>
          <p:cNvPr id="3" name="Content Placeholder 2">
            <a:extLst>
              <a:ext uri="{FF2B5EF4-FFF2-40B4-BE49-F238E27FC236}">
                <a16:creationId xmlns:a16="http://schemas.microsoft.com/office/drawing/2014/main" id="{9D1A4630-319B-403F-9A3C-ADBA36151C40}"/>
              </a:ext>
            </a:extLst>
          </p:cNvPr>
          <p:cNvSpPr>
            <a:spLocks noGrp="1"/>
          </p:cNvSpPr>
          <p:nvPr>
            <p:ph idx="1"/>
          </p:nvPr>
        </p:nvSpPr>
        <p:spPr>
          <a:xfrm>
            <a:off x="837860" y="1561747"/>
            <a:ext cx="10345956" cy="1769953"/>
          </a:xfrm>
        </p:spPr>
        <p:txBody>
          <a:bodyPr anchor="ctr">
            <a:normAutofit fontScale="92500" lnSpcReduction="10000"/>
          </a:bodyPr>
          <a:lstStyle/>
          <a:p>
            <a:pPr marL="0" indent="0">
              <a:buNone/>
            </a:pPr>
            <a:r>
              <a:rPr lang="en-US" i="1">
                <a:cs typeface="Calibri"/>
              </a:rPr>
              <a:t>MICAH's Office of School Health works closely with CPS on sexual health</a:t>
            </a:r>
          </a:p>
          <a:p>
            <a:r>
              <a:rPr lang="en-US" i="1">
                <a:cs typeface="Calibri"/>
              </a:rPr>
              <a:t>YRBS Data</a:t>
            </a:r>
          </a:p>
          <a:p>
            <a:r>
              <a:rPr lang="en-US" i="1">
                <a:cs typeface="Calibri"/>
              </a:rPr>
              <a:t>Policy Support</a:t>
            </a:r>
          </a:p>
          <a:p>
            <a:r>
              <a:rPr lang="en-US" i="1">
                <a:cs typeface="Calibri"/>
              </a:rPr>
              <a:t>Programs (Condoms4Schools &amp; CHAT)</a:t>
            </a:r>
          </a:p>
        </p:txBody>
      </p:sp>
      <p:pic>
        <p:nvPicPr>
          <p:cNvPr id="5" name="Picture 4" descr="A red and black logo&#10;&#10;Description automatically generated with low confidence">
            <a:extLst>
              <a:ext uri="{FF2B5EF4-FFF2-40B4-BE49-F238E27FC236}">
                <a16:creationId xmlns:a16="http://schemas.microsoft.com/office/drawing/2014/main" id="{3B1F0719-29F2-482B-8F12-D4A7D8DAB124}"/>
              </a:ext>
            </a:extLst>
          </p:cNvPr>
          <p:cNvPicPr>
            <a:picLocks noChangeAspect="1"/>
          </p:cNvPicPr>
          <p:nvPr/>
        </p:nvPicPr>
        <p:blipFill rotWithShape="1">
          <a:blip r:embed="rId2"/>
          <a:srcRect t="5481" r="-1" b="13047"/>
          <a:stretch/>
        </p:blipFill>
        <p:spPr>
          <a:xfrm>
            <a:off x="182881" y="3547177"/>
            <a:ext cx="11834494" cy="3157668"/>
          </a:xfrm>
          <a:prstGeom prst="rect">
            <a:avLst/>
          </a:prstGeom>
        </p:spPr>
      </p:pic>
      <p:sp>
        <p:nvSpPr>
          <p:cNvPr id="4" name="Slide Number Placeholder 3">
            <a:extLst>
              <a:ext uri="{FF2B5EF4-FFF2-40B4-BE49-F238E27FC236}">
                <a16:creationId xmlns:a16="http://schemas.microsoft.com/office/drawing/2014/main" id="{C949F60C-BB4E-4002-826D-02C9C2D90119}"/>
              </a:ext>
            </a:extLst>
          </p:cNvPr>
          <p:cNvSpPr>
            <a:spLocks noGrp="1"/>
          </p:cNvSpPr>
          <p:nvPr>
            <p:ph type="sldNum" sz="quarter" idx="12"/>
          </p:nvPr>
        </p:nvSpPr>
        <p:spPr/>
        <p:txBody>
          <a:bodyPr/>
          <a:lstStyle/>
          <a:p>
            <a:fld id="{3CDDB4DF-E516-4D87-84E3-CB2DC2F8004B}" type="slidenum">
              <a:rPr lang="en-US" dirty="0" smtClean="0"/>
              <a:t>6</a:t>
            </a:fld>
            <a:endParaRPr lang="en-US"/>
          </a:p>
        </p:txBody>
      </p:sp>
    </p:spTree>
    <p:extLst>
      <p:ext uri="{BB962C8B-B14F-4D97-AF65-F5344CB8AC3E}">
        <p14:creationId xmlns:p14="http://schemas.microsoft.com/office/powerpoint/2010/main" val="336611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lstStyle/>
          <a:p>
            <a:r>
              <a:rPr lang="en-US" b="1">
                <a:solidFill>
                  <a:schemeClr val="accent1"/>
                </a:solidFill>
                <a:latin typeface="Big Shoulders Display"/>
              </a:rPr>
              <a:t>Youth Sexual Health Data</a:t>
            </a:r>
            <a:endParaRPr lang="en-US" b="1">
              <a:solidFill>
                <a:schemeClr val="accent1"/>
              </a:solidFill>
              <a:highlight>
                <a:srgbClr val="FFFF00"/>
              </a:highlight>
              <a:latin typeface="Big Shoulders Display"/>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2283776"/>
            <a:ext cx="10515600" cy="2249479"/>
          </a:xfrm>
        </p:spPr>
        <p:txBody>
          <a:bodyPr vert="horz" lIns="91440" tIns="45720" rIns="91440" bIns="45720" rtlCol="0" anchor="t">
            <a:normAutofit fontScale="70000" lnSpcReduction="20000"/>
          </a:bodyPr>
          <a:lstStyle/>
          <a:p>
            <a:r>
              <a:rPr lang="en-US" sz="4400">
                <a:ea typeface="+mn-lt"/>
                <a:cs typeface="+mn-lt"/>
              </a:rPr>
              <a:t>Among CPS high school students surveyed</a:t>
            </a:r>
            <a:r>
              <a:rPr lang="en-US" sz="4400">
                <a:solidFill>
                  <a:schemeClr val="accent1"/>
                </a:solidFill>
                <a:ea typeface="+mn-lt"/>
                <a:cs typeface="+mn-lt"/>
              </a:rPr>
              <a:t> </a:t>
            </a:r>
            <a:r>
              <a:rPr lang="en-US" sz="4000" b="1">
                <a:solidFill>
                  <a:schemeClr val="accent1"/>
                </a:solidFill>
                <a:ea typeface="+mn-lt"/>
                <a:cs typeface="+mn-lt"/>
              </a:rPr>
              <a:t>15.5%</a:t>
            </a:r>
            <a:r>
              <a:rPr lang="en-US" sz="4000">
                <a:ea typeface="+mn-lt"/>
                <a:cs typeface="+mn-lt"/>
              </a:rPr>
              <a:t> say they were currently sexually active, of those,</a:t>
            </a:r>
            <a:endParaRPr lang="en-US" sz="4000">
              <a:cs typeface="Calibri" panose="020F0502020204030204"/>
            </a:endParaRPr>
          </a:p>
          <a:p>
            <a:pPr lvl="1"/>
            <a:r>
              <a:rPr lang="en-US" sz="4000" b="1">
                <a:solidFill>
                  <a:schemeClr val="accent1"/>
                </a:solidFill>
                <a:cs typeface="Calibri" panose="020F0502020204030204"/>
              </a:rPr>
              <a:t>58.9%</a:t>
            </a:r>
            <a:r>
              <a:rPr lang="en-US" sz="4000">
                <a:cs typeface="Calibri" panose="020F0502020204030204"/>
              </a:rPr>
              <a:t> say they used a condom during last sexual intercourse</a:t>
            </a:r>
          </a:p>
          <a:p>
            <a:r>
              <a:rPr lang="en-US" sz="4400">
                <a:cs typeface="Calibri"/>
              </a:rPr>
              <a:t>Only </a:t>
            </a:r>
            <a:r>
              <a:rPr lang="en-US" sz="4400" b="1">
                <a:solidFill>
                  <a:schemeClr val="accent1"/>
                </a:solidFill>
                <a:cs typeface="Calibri"/>
              </a:rPr>
              <a:t>4.3%</a:t>
            </a:r>
            <a:r>
              <a:rPr lang="en-US" sz="4400">
                <a:cs typeface="Calibri"/>
              </a:rPr>
              <a:t> of CPS high schoolers were tested for an STI other than HIV </a:t>
            </a: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7</a:t>
            </a:fld>
            <a:endParaRPr lang="en-US"/>
          </a:p>
        </p:txBody>
      </p:sp>
      <p:sp>
        <p:nvSpPr>
          <p:cNvPr id="6" name="Content Placeholder 2">
            <a:extLst>
              <a:ext uri="{FF2B5EF4-FFF2-40B4-BE49-F238E27FC236}">
                <a16:creationId xmlns:a16="http://schemas.microsoft.com/office/drawing/2014/main" id="{DCC15F5A-1745-E1E2-D919-0E22A9678BB9}"/>
              </a:ext>
            </a:extLst>
          </p:cNvPr>
          <p:cNvSpPr>
            <a:spLocks noGrp="1"/>
          </p:cNvSpPr>
          <p:nvPr/>
        </p:nvSpPr>
        <p:spPr>
          <a:xfrm>
            <a:off x="838200" y="5422183"/>
            <a:ext cx="10515600" cy="6738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a:solidFill>
                  <a:schemeClr val="accent1"/>
                </a:solidFill>
                <a:cs typeface="Calibri"/>
              </a:rPr>
              <a:t>21.5</a:t>
            </a:r>
            <a:r>
              <a:rPr lang="en-US" sz="3200">
                <a:cs typeface="Calibri"/>
              </a:rPr>
              <a:t> live births per 1,000 females aged 15-19</a:t>
            </a:r>
          </a:p>
          <a:p>
            <a:endParaRPr lang="en-US" sz="4000">
              <a:cs typeface="Calibri"/>
            </a:endParaRPr>
          </a:p>
          <a:p>
            <a:endParaRPr lang="en-US" sz="4000">
              <a:cs typeface="Calibri"/>
            </a:endParaRPr>
          </a:p>
        </p:txBody>
      </p:sp>
      <p:sp>
        <p:nvSpPr>
          <p:cNvPr id="7" name="Title 1">
            <a:extLst>
              <a:ext uri="{FF2B5EF4-FFF2-40B4-BE49-F238E27FC236}">
                <a16:creationId xmlns:a16="http://schemas.microsoft.com/office/drawing/2014/main" id="{8C61BDA7-FFCF-CFC9-B86A-CDCCA7093921}"/>
              </a:ext>
            </a:extLst>
          </p:cNvPr>
          <p:cNvSpPr>
            <a:spLocks noGrp="1"/>
          </p:cNvSpPr>
          <p:nvPr/>
        </p:nvSpPr>
        <p:spPr>
          <a:xfrm>
            <a:off x="838200" y="4717565"/>
            <a:ext cx="10515600" cy="5764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a:solidFill>
                  <a:srgbClr val="C00000"/>
                </a:solidFill>
                <a:latin typeface="Big Shoulders Display"/>
              </a:rPr>
              <a:t>Chicago Teen Birth Data (Source: IDPH, 2017)</a:t>
            </a:r>
            <a:endParaRPr lang="en-US" sz="3200" b="1" i="1">
              <a:solidFill>
                <a:srgbClr val="C00000"/>
              </a:solidFill>
              <a:latin typeface="Big Shoulders Display"/>
            </a:endParaRPr>
          </a:p>
        </p:txBody>
      </p:sp>
      <p:sp>
        <p:nvSpPr>
          <p:cNvPr id="9" name="Title 1">
            <a:extLst>
              <a:ext uri="{FF2B5EF4-FFF2-40B4-BE49-F238E27FC236}">
                <a16:creationId xmlns:a16="http://schemas.microsoft.com/office/drawing/2014/main" id="{962764BB-A987-1EA7-AF77-6B78B9E85A2C}"/>
              </a:ext>
            </a:extLst>
          </p:cNvPr>
          <p:cNvSpPr txBox="1">
            <a:spLocks/>
          </p:cNvSpPr>
          <p:nvPr/>
        </p:nvSpPr>
        <p:spPr>
          <a:xfrm>
            <a:off x="900193" y="1499083"/>
            <a:ext cx="10515600" cy="6281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a:solidFill>
                  <a:srgbClr val="C00000"/>
                </a:solidFill>
                <a:latin typeface="Big Shoulders Display"/>
              </a:rPr>
              <a:t>Youth Risk Behavior Survey (Source: CDC, 2021)</a:t>
            </a:r>
            <a:endParaRPr lang="en-US" sz="3200">
              <a:solidFill>
                <a:srgbClr val="C00000"/>
              </a:solidFill>
              <a:highlight>
                <a:srgbClr val="FFFF00"/>
              </a:highlight>
              <a:latin typeface="Big Shoulders Display"/>
            </a:endParaRPr>
          </a:p>
        </p:txBody>
      </p:sp>
    </p:spTree>
    <p:extLst>
      <p:ext uri="{BB962C8B-B14F-4D97-AF65-F5344CB8AC3E}">
        <p14:creationId xmlns:p14="http://schemas.microsoft.com/office/powerpoint/2010/main" val="90455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D5255-D4F0-40B3-B4E0-3820E0723930}"/>
              </a:ext>
            </a:extLst>
          </p:cNvPr>
          <p:cNvSpPr>
            <a:spLocks noGrp="1"/>
          </p:cNvSpPr>
          <p:nvPr>
            <p:ph type="title"/>
          </p:nvPr>
        </p:nvSpPr>
        <p:spPr/>
        <p:txBody>
          <a:bodyPr>
            <a:normAutofit/>
          </a:bodyPr>
          <a:lstStyle/>
          <a:p>
            <a:r>
              <a:rPr lang="en-US" sz="4000" b="1">
                <a:solidFill>
                  <a:schemeClr val="accent1"/>
                </a:solidFill>
                <a:latin typeface="Big Shoulders Display"/>
              </a:rPr>
              <a:t>CDPH HIV/STI Surveillance Report (2020)</a:t>
            </a:r>
            <a:endParaRPr lang="en-US" sz="4000" b="1">
              <a:solidFill>
                <a:schemeClr val="accent1"/>
              </a:solidFill>
              <a:highlight>
                <a:srgbClr val="FFFF00"/>
              </a:highlight>
              <a:latin typeface="Big Shoulders Display"/>
            </a:endParaRPr>
          </a:p>
        </p:txBody>
      </p:sp>
      <p:sp>
        <p:nvSpPr>
          <p:cNvPr id="3" name="Content Placeholder 2">
            <a:extLst>
              <a:ext uri="{FF2B5EF4-FFF2-40B4-BE49-F238E27FC236}">
                <a16:creationId xmlns:a16="http://schemas.microsoft.com/office/drawing/2014/main" id="{23B696E1-7E10-45EB-9634-8C8C4AE87A65}"/>
              </a:ext>
            </a:extLst>
          </p:cNvPr>
          <p:cNvSpPr>
            <a:spLocks noGrp="1"/>
          </p:cNvSpPr>
          <p:nvPr>
            <p:ph idx="1"/>
          </p:nvPr>
        </p:nvSpPr>
        <p:spPr>
          <a:xfrm>
            <a:off x="838200" y="1853047"/>
            <a:ext cx="10515600" cy="4242953"/>
          </a:xfrm>
        </p:spPr>
        <p:txBody>
          <a:bodyPr vert="horz" lIns="91440" tIns="45720" rIns="91440" bIns="45720" rtlCol="0" anchor="t">
            <a:normAutofit/>
          </a:bodyPr>
          <a:lstStyle/>
          <a:p>
            <a:r>
              <a:rPr lang="en-US" sz="3300">
                <a:cs typeface="Calibri"/>
              </a:rPr>
              <a:t>Chicagoans aged 13-24 represent:</a:t>
            </a:r>
            <a:endParaRPr lang="en-US"/>
          </a:p>
          <a:p>
            <a:pPr lvl="1"/>
            <a:r>
              <a:rPr lang="en-US" sz="3300" b="1">
                <a:solidFill>
                  <a:schemeClr val="accent1"/>
                </a:solidFill>
                <a:cs typeface="Calibri"/>
              </a:rPr>
              <a:t>54.7%</a:t>
            </a:r>
            <a:r>
              <a:rPr lang="en-US" sz="3300">
                <a:solidFill>
                  <a:schemeClr val="accent1"/>
                </a:solidFill>
                <a:cs typeface="Calibri"/>
              </a:rPr>
              <a:t> </a:t>
            </a:r>
            <a:r>
              <a:rPr lang="en-US" sz="3300">
                <a:cs typeface="Calibri"/>
              </a:rPr>
              <a:t>of reported cases of Chlamydia</a:t>
            </a:r>
          </a:p>
          <a:p>
            <a:pPr lvl="1"/>
            <a:r>
              <a:rPr lang="en-US" sz="3300" b="1">
                <a:solidFill>
                  <a:schemeClr val="accent1"/>
                </a:solidFill>
                <a:cs typeface="Calibri"/>
              </a:rPr>
              <a:t>42.6</a:t>
            </a:r>
            <a:r>
              <a:rPr lang="en-US" sz="3300" b="1">
                <a:solidFill>
                  <a:schemeClr val="accent1"/>
                </a:solidFill>
                <a:ea typeface="+mn-lt"/>
                <a:cs typeface="+mn-lt"/>
              </a:rPr>
              <a:t>%</a:t>
            </a:r>
            <a:r>
              <a:rPr lang="en-US" sz="3300">
                <a:ea typeface="+mn-lt"/>
                <a:cs typeface="+mn-lt"/>
              </a:rPr>
              <a:t> of reported cases of Gonorrhea </a:t>
            </a:r>
            <a:endParaRPr lang="en-US" sz="3300">
              <a:cs typeface="Calibri"/>
            </a:endParaRPr>
          </a:p>
          <a:p>
            <a:pPr marL="457200" lvl="1" indent="0">
              <a:buNone/>
            </a:pPr>
            <a:endParaRPr lang="en-US" sz="3300">
              <a:cs typeface="Calibri"/>
            </a:endParaRPr>
          </a:p>
          <a:p>
            <a:r>
              <a:rPr lang="en-US" sz="3300">
                <a:ea typeface="+mn-lt"/>
                <a:cs typeface="+mn-lt"/>
              </a:rPr>
              <a:t>From 2016-2020, among adolescents:</a:t>
            </a:r>
          </a:p>
          <a:p>
            <a:pPr lvl="1"/>
            <a:r>
              <a:rPr lang="en-US" sz="3300">
                <a:ea typeface="+mn-lt"/>
                <a:cs typeface="+mn-lt"/>
              </a:rPr>
              <a:t>Reported cases of Chlamydia have </a:t>
            </a:r>
            <a:r>
              <a:rPr lang="en-US" sz="3300" b="1">
                <a:solidFill>
                  <a:schemeClr val="accent1"/>
                </a:solidFill>
                <a:ea typeface="+mn-lt"/>
                <a:cs typeface="+mn-lt"/>
              </a:rPr>
              <a:t>decreased by 22.9%</a:t>
            </a:r>
            <a:endParaRPr lang="en-US" sz="3300" b="1">
              <a:solidFill>
                <a:schemeClr val="accent1"/>
              </a:solidFill>
              <a:cs typeface="Calibri" panose="020F0502020204030204"/>
            </a:endParaRPr>
          </a:p>
          <a:p>
            <a:pPr lvl="1"/>
            <a:r>
              <a:rPr lang="en-US" sz="3300">
                <a:ea typeface="+mn-lt"/>
                <a:cs typeface="+mn-lt"/>
              </a:rPr>
              <a:t>Reported cases of Gonorrhea have </a:t>
            </a:r>
            <a:r>
              <a:rPr lang="en-US" sz="3300" b="1">
                <a:solidFill>
                  <a:srgbClr val="C00000"/>
                </a:solidFill>
                <a:ea typeface="+mn-lt"/>
                <a:cs typeface="+mn-lt"/>
              </a:rPr>
              <a:t>increased by 4.5%</a:t>
            </a:r>
            <a:r>
              <a:rPr lang="en-US" sz="3300" b="1">
                <a:ea typeface="+mn-lt"/>
                <a:cs typeface="+mn-lt"/>
              </a:rPr>
              <a:t> </a:t>
            </a:r>
          </a:p>
        </p:txBody>
      </p:sp>
      <p:pic>
        <p:nvPicPr>
          <p:cNvPr id="5" name="Picture 4">
            <a:extLst>
              <a:ext uri="{FF2B5EF4-FFF2-40B4-BE49-F238E27FC236}">
                <a16:creationId xmlns:a16="http://schemas.microsoft.com/office/drawing/2014/main" id="{A35B314E-07B5-4894-B980-9455A6EC2BCD}"/>
              </a:ext>
            </a:extLst>
          </p:cNvPr>
          <p:cNvPicPr>
            <a:picLocks noChangeAspect="1"/>
          </p:cNvPicPr>
          <p:nvPr/>
        </p:nvPicPr>
        <p:blipFill>
          <a:blip r:embed="rId3"/>
          <a:stretch>
            <a:fillRect/>
          </a:stretch>
        </p:blipFill>
        <p:spPr>
          <a:xfrm>
            <a:off x="0" y="6271682"/>
            <a:ext cx="1792941" cy="586317"/>
          </a:xfrm>
          <a:prstGeom prst="rect">
            <a:avLst/>
          </a:prstGeom>
        </p:spPr>
      </p:pic>
      <p:sp>
        <p:nvSpPr>
          <p:cNvPr id="4" name="Slide Number Placeholder 3">
            <a:extLst>
              <a:ext uri="{FF2B5EF4-FFF2-40B4-BE49-F238E27FC236}">
                <a16:creationId xmlns:a16="http://schemas.microsoft.com/office/drawing/2014/main" id="{11AFE27B-CA7D-404F-9A2C-39AA0056D667}"/>
              </a:ext>
            </a:extLst>
          </p:cNvPr>
          <p:cNvSpPr>
            <a:spLocks noGrp="1"/>
          </p:cNvSpPr>
          <p:nvPr>
            <p:ph type="sldNum" sz="quarter" idx="12"/>
          </p:nvPr>
        </p:nvSpPr>
        <p:spPr>
          <a:xfrm>
            <a:off x="9105900" y="6356350"/>
            <a:ext cx="2743200" cy="365125"/>
          </a:xfrm>
        </p:spPr>
        <p:txBody>
          <a:bodyPr/>
          <a:lstStyle/>
          <a:p>
            <a:fld id="{3CDDB4DF-E516-4D87-84E3-CB2DC2F8004B}" type="slidenum">
              <a:rPr lang="en-US" smtClean="0"/>
              <a:t>8</a:t>
            </a:fld>
            <a:endParaRPr lang="en-US"/>
          </a:p>
        </p:txBody>
      </p:sp>
    </p:spTree>
    <p:extLst>
      <p:ext uri="{BB962C8B-B14F-4D97-AF65-F5344CB8AC3E}">
        <p14:creationId xmlns:p14="http://schemas.microsoft.com/office/powerpoint/2010/main" val="159088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0AA86-E319-47DE-AD92-5F1C7A76F0C8}"/>
              </a:ext>
            </a:extLst>
          </p:cNvPr>
          <p:cNvSpPr>
            <a:spLocks noGrp="1"/>
          </p:cNvSpPr>
          <p:nvPr>
            <p:ph type="title"/>
          </p:nvPr>
        </p:nvSpPr>
        <p:spPr/>
        <p:txBody>
          <a:bodyPr/>
          <a:lstStyle/>
          <a:p>
            <a:r>
              <a:rPr lang="en-US" b="1">
                <a:solidFill>
                  <a:srgbClr val="41B6E6"/>
                </a:solidFill>
                <a:latin typeface="Big Shoulders Display"/>
                <a:ea typeface="+mj-lt"/>
                <a:cs typeface="+mj-lt"/>
              </a:rPr>
              <a:t>Health-Related CPS Policies</a:t>
            </a:r>
            <a:endParaRPr lang="en-US" err="1"/>
          </a:p>
        </p:txBody>
      </p:sp>
      <p:sp>
        <p:nvSpPr>
          <p:cNvPr id="3" name="Text Placeholder 2">
            <a:extLst>
              <a:ext uri="{FF2B5EF4-FFF2-40B4-BE49-F238E27FC236}">
                <a16:creationId xmlns:a16="http://schemas.microsoft.com/office/drawing/2014/main" id="{59B1B11D-93DB-4EDB-95E0-1EFE9885FC00}"/>
              </a:ext>
            </a:extLst>
          </p:cNvPr>
          <p:cNvSpPr>
            <a:spLocks noGrp="1"/>
          </p:cNvSpPr>
          <p:nvPr>
            <p:ph type="body" idx="1"/>
          </p:nvPr>
        </p:nvSpPr>
        <p:spPr>
          <a:xfrm>
            <a:off x="888103" y="1864590"/>
            <a:ext cx="10531591" cy="536190"/>
          </a:xfrm>
        </p:spPr>
        <p:txBody>
          <a:bodyPr>
            <a:noAutofit/>
          </a:bodyPr>
          <a:lstStyle/>
          <a:p>
            <a:r>
              <a:rPr lang="en-US" sz="2800">
                <a:solidFill>
                  <a:srgbClr val="C00000"/>
                </a:solidFill>
                <a:cs typeface="Calibri"/>
              </a:rPr>
              <a:t>CPS Policies up for Renewal in 2023</a:t>
            </a:r>
          </a:p>
        </p:txBody>
      </p:sp>
      <p:sp>
        <p:nvSpPr>
          <p:cNvPr id="4" name="Content Placeholder 3">
            <a:extLst>
              <a:ext uri="{FF2B5EF4-FFF2-40B4-BE49-F238E27FC236}">
                <a16:creationId xmlns:a16="http://schemas.microsoft.com/office/drawing/2014/main" id="{6575FBF5-198C-4A53-B950-E372DF785A06}"/>
              </a:ext>
            </a:extLst>
          </p:cNvPr>
          <p:cNvSpPr>
            <a:spLocks noGrp="1"/>
          </p:cNvSpPr>
          <p:nvPr>
            <p:ph sz="half" idx="2"/>
          </p:nvPr>
        </p:nvSpPr>
        <p:spPr>
          <a:xfrm>
            <a:off x="839788" y="2396988"/>
            <a:ext cx="10517842" cy="3784312"/>
          </a:xfrm>
        </p:spPr>
        <p:txBody>
          <a:bodyPr vert="horz" lIns="91440" tIns="45720" rIns="91440" bIns="45720" rtlCol="0" anchor="t">
            <a:normAutofit fontScale="92500" lnSpcReduction="10000"/>
          </a:bodyPr>
          <a:lstStyle/>
          <a:p>
            <a:pPr lvl="1"/>
            <a:r>
              <a:rPr lang="en-US" sz="3200">
                <a:ea typeface="+mn-lt"/>
                <a:cs typeface="+mn-lt"/>
                <a:hlinkClick r:id="rId3"/>
              </a:rPr>
              <a:t>Local School Wellness</a:t>
            </a:r>
            <a:endParaRPr lang="en-US" sz="3200">
              <a:latin typeface="Calibri" panose="020F0502020204030204"/>
              <a:cs typeface="Calibri"/>
            </a:endParaRPr>
          </a:p>
          <a:p>
            <a:pPr lvl="2"/>
            <a:r>
              <a:rPr lang="en-US" sz="2800">
                <a:ea typeface="+mn-lt"/>
                <a:cs typeface="+mn-lt"/>
              </a:rPr>
              <a:t>Nutrition, physical activity, employee wellness, school gardens</a:t>
            </a:r>
          </a:p>
          <a:p>
            <a:pPr lvl="1"/>
            <a:r>
              <a:rPr lang="en-US" sz="3200">
                <a:ea typeface="+mn-lt"/>
                <a:cs typeface="+mn-lt"/>
                <a:hlinkClick r:id="rId4"/>
              </a:rPr>
              <a:t>Sexual Health Education</a:t>
            </a:r>
            <a:endParaRPr lang="en-US" sz="3200">
              <a:latin typeface="Calibri" panose="020F0502020204030204"/>
              <a:cs typeface="Calibri"/>
            </a:endParaRPr>
          </a:p>
          <a:p>
            <a:pPr lvl="2"/>
            <a:r>
              <a:rPr lang="en-US" sz="2800">
                <a:latin typeface="Calibri"/>
                <a:cs typeface="Calibri"/>
              </a:rPr>
              <a:t>Comprehensive, medically accurate, age-appropriate</a:t>
            </a:r>
          </a:p>
          <a:p>
            <a:pPr lvl="2"/>
            <a:r>
              <a:rPr lang="en-US" sz="2800">
                <a:latin typeface="Calibri"/>
                <a:cs typeface="Calibri"/>
              </a:rPr>
              <a:t>Mandated for every grade Pre-K-12 </a:t>
            </a:r>
          </a:p>
          <a:p>
            <a:pPr lvl="3"/>
            <a:r>
              <a:rPr lang="en-US" sz="2600">
                <a:latin typeface="Calibri" panose="020F0502020204030204"/>
                <a:cs typeface="Calibri"/>
              </a:rPr>
              <a:t>Personal Health and Safety</a:t>
            </a:r>
          </a:p>
          <a:p>
            <a:pPr lvl="1"/>
            <a:endParaRPr lang="en-US" sz="3200">
              <a:latin typeface="Calibri" panose="020F0502020204030204"/>
              <a:cs typeface="Calibri"/>
            </a:endParaRPr>
          </a:p>
          <a:p>
            <a:pPr lvl="1"/>
            <a:r>
              <a:rPr lang="en-US" sz="3200">
                <a:latin typeface="Big Shoulders"/>
                <a:cs typeface="Calibri"/>
              </a:rPr>
              <a:t>CPS Policy Public Comment Period</a:t>
            </a:r>
            <a:endParaRPr lang="en-US" sz="3200">
              <a:latin typeface="Calibri" panose="020F0502020204030204"/>
              <a:cs typeface="Calibri"/>
            </a:endParaRPr>
          </a:p>
          <a:p>
            <a:pPr lvl="2"/>
            <a:r>
              <a:rPr lang="en-US" sz="3200" b="1">
                <a:latin typeface="Big Shoulders"/>
                <a:cs typeface="Calibri"/>
              </a:rPr>
              <a:t>March 17 – April 17, 2023</a:t>
            </a:r>
          </a:p>
          <a:p>
            <a:pPr lvl="1"/>
            <a:endParaRPr lang="en-US">
              <a:latin typeface="Big Shoulders"/>
              <a:cs typeface="Calibri"/>
            </a:endParaRPr>
          </a:p>
        </p:txBody>
      </p:sp>
      <p:pic>
        <p:nvPicPr>
          <p:cNvPr id="8" name="Picture 7">
            <a:extLst>
              <a:ext uri="{FF2B5EF4-FFF2-40B4-BE49-F238E27FC236}">
                <a16:creationId xmlns:a16="http://schemas.microsoft.com/office/drawing/2014/main" id="{11A9A4D5-C807-4F6E-8896-6392908C4FF1}"/>
              </a:ext>
            </a:extLst>
          </p:cNvPr>
          <p:cNvPicPr>
            <a:picLocks noChangeAspect="1"/>
          </p:cNvPicPr>
          <p:nvPr/>
        </p:nvPicPr>
        <p:blipFill>
          <a:blip r:embed="rId5"/>
          <a:stretch>
            <a:fillRect/>
          </a:stretch>
        </p:blipFill>
        <p:spPr>
          <a:xfrm>
            <a:off x="0" y="6271682"/>
            <a:ext cx="1792941" cy="586317"/>
          </a:xfrm>
          <a:prstGeom prst="rect">
            <a:avLst/>
          </a:prstGeom>
        </p:spPr>
      </p:pic>
    </p:spTree>
    <p:extLst>
      <p:ext uri="{BB962C8B-B14F-4D97-AF65-F5344CB8AC3E}">
        <p14:creationId xmlns:p14="http://schemas.microsoft.com/office/powerpoint/2010/main" val="4152205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BaZg.rVSjGW5PpFa3A_gg"/>
</p:tagLst>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CDPH 1">
      <a:dk1>
        <a:sysClr val="windowText" lastClr="000000"/>
      </a:dk1>
      <a:lt1>
        <a:sysClr val="window" lastClr="FFFFFF"/>
      </a:lt1>
      <a:dk2>
        <a:srgbClr val="5B616B"/>
      </a:dk2>
      <a:lt2>
        <a:srgbClr val="D6D7D9"/>
      </a:lt2>
      <a:accent1>
        <a:srgbClr val="41B6E6"/>
      </a:accent1>
      <a:accent2>
        <a:srgbClr val="E4002B"/>
      </a:accent2>
      <a:accent3>
        <a:srgbClr val="A4D5EE"/>
      </a:accent3>
      <a:accent4>
        <a:srgbClr val="F9C642"/>
      </a:accent4>
      <a:accent5>
        <a:srgbClr val="005B99"/>
      </a:accent5>
      <a:accent6>
        <a:srgbClr val="4AA564"/>
      </a:accent6>
      <a:hlink>
        <a:srgbClr val="0092D1"/>
      </a:hlink>
      <a:folHlink>
        <a:srgbClr val="4C2C9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Custom 2">
      <a:dk1>
        <a:sysClr val="windowText" lastClr="000000"/>
      </a:dk1>
      <a:lt1>
        <a:sysClr val="window" lastClr="FFFFFF"/>
      </a:lt1>
      <a:dk2>
        <a:srgbClr val="A4D5EE"/>
      </a:dk2>
      <a:lt2>
        <a:srgbClr val="DCE4EF"/>
      </a:lt2>
      <a:accent1>
        <a:srgbClr val="5B616B"/>
      </a:accent1>
      <a:accent2>
        <a:srgbClr val="CC393E"/>
      </a:accent2>
      <a:accent3>
        <a:srgbClr val="FAD980"/>
      </a:accent3>
      <a:accent4>
        <a:srgbClr val="E59393"/>
      </a:accent4>
      <a:accent5>
        <a:srgbClr val="4AA564"/>
      </a:accent5>
      <a:accent6>
        <a:srgbClr val="005B99"/>
      </a:accent6>
      <a:hlink>
        <a:srgbClr val="0075BB"/>
      </a:hlink>
      <a:folHlink>
        <a:srgbClr val="4C2C92"/>
      </a:folHlink>
    </a:clrScheme>
    <a:fontScheme name="Custom 1">
      <a:majorFont>
        <a:latin typeface="Big Shoulders Display"/>
        <a:ea typeface=""/>
        <a:cs typeface=""/>
      </a:majorFont>
      <a:minorFont>
        <a:latin typeface="Roboto"/>
        <a:ea typeface=""/>
        <a:cs typeface=""/>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Wood Type">
  <a:themeElements>
    <a:clrScheme name="Custom 2">
      <a:dk1>
        <a:sysClr val="windowText" lastClr="000000"/>
      </a:dk1>
      <a:lt1>
        <a:sysClr val="window" lastClr="FFFFFF"/>
      </a:lt1>
      <a:dk2>
        <a:srgbClr val="A4D5EE"/>
      </a:dk2>
      <a:lt2>
        <a:srgbClr val="DCE4EF"/>
      </a:lt2>
      <a:accent1>
        <a:srgbClr val="5B616B"/>
      </a:accent1>
      <a:accent2>
        <a:srgbClr val="CC393E"/>
      </a:accent2>
      <a:accent3>
        <a:srgbClr val="FAD980"/>
      </a:accent3>
      <a:accent4>
        <a:srgbClr val="E59393"/>
      </a:accent4>
      <a:accent5>
        <a:srgbClr val="4AA564"/>
      </a:accent5>
      <a:accent6>
        <a:srgbClr val="005B99"/>
      </a:accent6>
      <a:hlink>
        <a:srgbClr val="0075BB"/>
      </a:hlink>
      <a:folHlink>
        <a:srgbClr val="4C2C92"/>
      </a:folHlink>
    </a:clrScheme>
    <a:fontScheme name="Custom 1">
      <a:majorFont>
        <a:latin typeface="Big Shoulders Display"/>
        <a:ea typeface=""/>
        <a:cs typeface=""/>
      </a:majorFont>
      <a:minorFont>
        <a:latin typeface="Roboto"/>
        <a:ea typeface=""/>
        <a:cs typeface=""/>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9DB33F336E3D4088E2D226160AACA9" ma:contentTypeVersion="4" ma:contentTypeDescription="Create a new document." ma:contentTypeScope="" ma:versionID="6ff5c5b4a00d153c6313a4c77ee84ec6">
  <xsd:schema xmlns:xsd="http://www.w3.org/2001/XMLSchema" xmlns:xs="http://www.w3.org/2001/XMLSchema" xmlns:p="http://schemas.microsoft.com/office/2006/metadata/properties" xmlns:ns2="5a55b72c-b7da-44d9-afd9-7317940af2a0" xmlns:ns3="586b6152-6529-4503-92e8-9975d1672d0b" targetNamespace="http://schemas.microsoft.com/office/2006/metadata/properties" ma:root="true" ma:fieldsID="62cfb6feb26789885bd5568e81fab1da" ns2:_="" ns3:_="">
    <xsd:import namespace="5a55b72c-b7da-44d9-afd9-7317940af2a0"/>
    <xsd:import namespace="586b6152-6529-4503-92e8-9975d1672d0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55b72c-b7da-44d9-afd9-7317940af2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6b6152-6529-4503-92e8-9975d1672d0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B78107-4DF8-499D-9F82-21356769D140}">
  <ds:schemaRefs>
    <ds:schemaRef ds:uri="http://schemas.microsoft.com/sharepoint/v3/contenttype/forms"/>
  </ds:schemaRefs>
</ds:datastoreItem>
</file>

<file path=customXml/itemProps2.xml><?xml version="1.0" encoding="utf-8"?>
<ds:datastoreItem xmlns:ds="http://schemas.openxmlformats.org/officeDocument/2006/customXml" ds:itemID="{CCEC4B2D-1DDA-40DE-B435-F2E692D5FB27}">
  <ds:schemaRefs>
    <ds:schemaRef ds:uri="586b6152-6529-4503-92e8-9975d1672d0b"/>
    <ds:schemaRef ds:uri="5a55b72c-b7da-44d9-afd9-7317940af2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4941260-D27F-4507-B234-19267457D2F5}">
  <ds:schemaRefs>
    <ds:schemaRef ds:uri="ce0a0965-277e-4609-a401-a6197298d859"/>
    <ds:schemaRef ds:uri="d315ccb9-12c9-40aa-9565-7593947d2c5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2034</Words>
  <Application>Microsoft Office PowerPoint</Application>
  <PresentationFormat>Widescreen</PresentationFormat>
  <Paragraphs>194</Paragraphs>
  <Slides>18</Slides>
  <Notes>12</Notes>
  <HiddenSlides>0</HiddenSlides>
  <MMClips>0</MMClips>
  <ScaleCrop>false</ScaleCrop>
  <HeadingPairs>
    <vt:vector size="8" baseType="variant">
      <vt:variant>
        <vt:lpstr>Fonts Used</vt:lpstr>
      </vt:variant>
      <vt:variant>
        <vt:i4>10</vt:i4>
      </vt:variant>
      <vt:variant>
        <vt:lpstr>Theme</vt:lpstr>
      </vt:variant>
      <vt:variant>
        <vt:i4>4</vt:i4>
      </vt:variant>
      <vt:variant>
        <vt:lpstr>Embedded OLE Servers</vt:lpstr>
      </vt:variant>
      <vt:variant>
        <vt:i4>1</vt:i4>
      </vt:variant>
      <vt:variant>
        <vt:lpstr>Slide Titles</vt:lpstr>
      </vt:variant>
      <vt:variant>
        <vt:i4>18</vt:i4>
      </vt:variant>
    </vt:vector>
  </HeadingPairs>
  <TitlesOfParts>
    <vt:vector size="33" baseType="lpstr">
      <vt:lpstr>Arial</vt:lpstr>
      <vt:lpstr>Arial,Sans-Serif</vt:lpstr>
      <vt:lpstr>Big Shoulders</vt:lpstr>
      <vt:lpstr>Big Shoulders Display</vt:lpstr>
      <vt:lpstr>Calibri</vt:lpstr>
      <vt:lpstr>Calibri Light</vt:lpstr>
      <vt:lpstr>Century Gothic</vt:lpstr>
      <vt:lpstr>Lora</vt:lpstr>
      <vt:lpstr>Roboto</vt:lpstr>
      <vt:lpstr>Wingdings</vt:lpstr>
      <vt:lpstr>Office Theme</vt:lpstr>
      <vt:lpstr>Wood Type</vt:lpstr>
      <vt:lpstr>Wood Type</vt:lpstr>
      <vt:lpstr>office theme</vt:lpstr>
      <vt:lpstr>think-cell Slide</vt:lpstr>
      <vt:lpstr>Adolescent Sexual Health Updates Maternal, Infant, Child, and Adolescent Health </vt:lpstr>
      <vt:lpstr>MICAH Bureau  (Maternal, Infant, Child and Adolescent Health) </vt:lpstr>
      <vt:lpstr>MISSION AND VISION</vt:lpstr>
      <vt:lpstr>Agenda</vt:lpstr>
      <vt:lpstr>Sarah Parchem (she/her)  Program Director of Adolescent Sexual Health</vt:lpstr>
      <vt:lpstr>CDPH-CPS Collaboration </vt:lpstr>
      <vt:lpstr>Youth Sexual Health Data</vt:lpstr>
      <vt:lpstr>CDPH HIV/STI Surveillance Report (2020)</vt:lpstr>
      <vt:lpstr>Health-Related CPS Policies</vt:lpstr>
      <vt:lpstr>Condoms4Schools</vt:lpstr>
      <vt:lpstr>Condoms4Schools: Prior State</vt:lpstr>
      <vt:lpstr>Condoms4Schools: Launch</vt:lpstr>
      <vt:lpstr>Condoms4Schools: Current State</vt:lpstr>
      <vt:lpstr>CHAT Program</vt:lpstr>
      <vt:lpstr>CHAT Program: Prior State</vt:lpstr>
      <vt:lpstr>CHAT Program: Current State</vt:lpstr>
      <vt:lpstr>CHAT Program: Future State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Alexandra Sontag</dc:creator>
  <cp:lastModifiedBy>Sarah Parchem</cp:lastModifiedBy>
  <cp:revision>77</cp:revision>
  <dcterms:created xsi:type="dcterms:W3CDTF">2022-03-18T21:00:10Z</dcterms:created>
  <dcterms:modified xsi:type="dcterms:W3CDTF">2023-03-10T21:34:05Z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0x0101003A9DB33F336E3D4088E2D226160AACA9</vt:lpwstr>
  </property>
</Properties>
</file>