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71" r:id="rId3"/>
    <p:sldId id="257" r:id="rId4"/>
    <p:sldId id="272" r:id="rId5"/>
    <p:sldId id="258" r:id="rId6"/>
    <p:sldId id="273" r:id="rId7"/>
    <p:sldId id="259" r:id="rId8"/>
    <p:sldId id="274" r:id="rId9"/>
    <p:sldId id="260" r:id="rId10"/>
    <p:sldId id="275" r:id="rId11"/>
    <p:sldId id="261" r:id="rId12"/>
    <p:sldId id="276" r:id="rId13"/>
    <p:sldId id="262" r:id="rId14"/>
    <p:sldId id="277" r:id="rId15"/>
    <p:sldId id="263" r:id="rId16"/>
    <p:sldId id="278" r:id="rId17"/>
    <p:sldId id="264" r:id="rId18"/>
    <p:sldId id="279" r:id="rId19"/>
    <p:sldId id="265" r:id="rId20"/>
    <p:sldId id="280" r:id="rId21"/>
    <p:sldId id="266" r:id="rId22"/>
    <p:sldId id="281" r:id="rId23"/>
    <p:sldId id="267" r:id="rId24"/>
    <p:sldId id="282" r:id="rId25"/>
    <p:sldId id="268" r:id="rId26"/>
    <p:sldId id="283" r:id="rId27"/>
    <p:sldId id="269" r:id="rId28"/>
    <p:sldId id="284" r:id="rId29"/>
    <p:sldId id="285" r:id="rId30"/>
    <p:sldId id="27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8333" autoAdjust="0"/>
  </p:normalViewPr>
  <p:slideViewPr>
    <p:cSldViewPr>
      <p:cViewPr varScale="1">
        <p:scale>
          <a:sx n="53" d="100"/>
          <a:sy n="53" d="100"/>
        </p:scale>
        <p:origin x="179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63E2FC0-B1C5-44C8-AB0A-B505298DC86F}" type="datetimeFigureOut">
              <a:rPr lang="en-US"/>
              <a:pPr>
                <a:defRPr/>
              </a:pPr>
              <a:t>5/29/2013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A2C8DCB-8F56-4767-9D6B-2F6605470CDF}" type="slidenum">
              <a:rPr lang="en-US"/>
              <a:pPr>
                <a:defRPr/>
              </a:pPr>
              <a:t>‹#›</a:t>
            </a:fld>
            <a:endParaRPr lang="en-US"/>
          </a:p>
        </p:txBody>
      </p:sp>
    </p:spTree>
    <p:extLst>
      <p:ext uri="{BB962C8B-B14F-4D97-AF65-F5344CB8AC3E}">
        <p14:creationId xmlns:p14="http://schemas.microsoft.com/office/powerpoint/2010/main" val="338231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E33F02E-B2D5-4049-8692-36AA4CFA5B15}" type="datetimeFigureOut">
              <a:rPr lang="en-US"/>
              <a:pPr>
                <a:defRPr/>
              </a:pPr>
              <a:t>5/29/2013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75A3B13-A037-41F4-923A-816E33FD9861}" type="slidenum">
              <a:rPr lang="en-US"/>
              <a:pPr>
                <a:defRPr/>
              </a:pPr>
              <a:t>‹#›</a:t>
            </a:fld>
            <a:endParaRPr lang="en-US"/>
          </a:p>
        </p:txBody>
      </p:sp>
    </p:spTree>
    <p:extLst>
      <p:ext uri="{BB962C8B-B14F-4D97-AF65-F5344CB8AC3E}">
        <p14:creationId xmlns:p14="http://schemas.microsoft.com/office/powerpoint/2010/main" val="979740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 earthquake is the sudden, rapid shaking of the earth caused by the breaking and shifting of rock deep underground.</a:t>
            </a:r>
          </a:p>
          <a:p>
            <a:pPr eaLnBrk="1" hangingPunct="1">
              <a:spcBef>
                <a:spcPct val="0"/>
              </a:spcBef>
            </a:pPr>
            <a:r>
              <a:rPr lang="en-US" smtClean="0"/>
              <a:t>Earthquakes can happen.</a:t>
            </a:r>
          </a:p>
          <a:p>
            <a:pPr eaLnBrk="1" hangingPunct="1">
              <a:spcBef>
                <a:spcPct val="0"/>
              </a:spcBef>
            </a:pPr>
            <a:r>
              <a:rPr lang="en-US" smtClean="0"/>
              <a:t>Know more about earthquakes by understanding the basic terms used to describe them…</a:t>
            </a:r>
          </a:p>
          <a:p>
            <a:pPr eaLnBrk="1" hangingPunct="1">
              <a:spcBef>
                <a:spcPct val="0"/>
              </a:spcBef>
            </a:pPr>
            <a:r>
              <a:rPr lang="en-US" smtClean="0"/>
              <a:t>Important activities: Proper insurance - Homeowners and renters insurance are great solutions to and your family from the cost of repairs and replacing your belongings. </a:t>
            </a:r>
          </a:p>
          <a:p>
            <a:pPr eaLnBrk="1" hangingPunct="1">
              <a:spcBef>
                <a:spcPct val="0"/>
              </a:spcBef>
            </a:pPr>
            <a:endParaRPr lang="en-US" smtClean="0"/>
          </a:p>
        </p:txBody>
      </p:sp>
      <p:sp>
        <p:nvSpPr>
          <p:cNvPr id="184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F605DC-C4B2-43F1-B1B8-7D507451B2A9}"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56391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Each year, 48 million people (1 in 6 Americans) in the U.S. get sick from contaminated food. </a:t>
            </a:r>
          </a:p>
          <a:p>
            <a:pPr eaLnBrk="1" hangingPunct="1">
              <a:spcBef>
                <a:spcPct val="0"/>
              </a:spcBef>
            </a:pPr>
            <a:r>
              <a:rPr lang="en-US" smtClean="0"/>
              <a:t>Not all illnesses are caused by the same pathogens but the symptoms are usually very similar. Common symptoms are….</a:t>
            </a:r>
          </a:p>
          <a:p>
            <a:pPr eaLnBrk="1" hangingPunct="1">
              <a:spcBef>
                <a:spcPct val="0"/>
              </a:spcBef>
            </a:pPr>
            <a:r>
              <a:rPr lang="en-US" smtClean="0"/>
              <a:t>Food becomes contaminated through a variety of mechanisms and may occur at any stage in the process from food production to consumption. </a:t>
            </a:r>
          </a:p>
          <a:p>
            <a:pPr eaLnBrk="1" hangingPunct="1">
              <a:spcBef>
                <a:spcPct val="0"/>
              </a:spcBef>
            </a:pPr>
            <a:endParaRPr lang="en-US" smtClean="0"/>
          </a:p>
          <a:p>
            <a:pPr eaLnBrk="1" hangingPunct="1">
              <a:spcBef>
                <a:spcPct val="0"/>
              </a:spcBef>
            </a:pPr>
            <a:r>
              <a:rPr lang="en-US" smtClean="0"/>
              <a:t>Important activities:</a:t>
            </a:r>
          </a:p>
          <a:p>
            <a:pPr eaLnBrk="1" hangingPunct="1">
              <a:spcBef>
                <a:spcPct val="0"/>
              </a:spcBef>
            </a:pPr>
            <a:r>
              <a:rPr lang="en-US" smtClean="0"/>
              <a:t>Foods that can spoil should be refrigerated - If perishable foods stand at room temperature for more than 2 hours, they may not be safe to eat.</a:t>
            </a:r>
          </a:p>
          <a:p>
            <a:pPr eaLnBrk="1" hangingPunct="1">
              <a:spcBef>
                <a:spcPct val="0"/>
              </a:spcBef>
            </a:pPr>
            <a:r>
              <a:rPr lang="en-US" smtClean="0"/>
              <a:t>In addition to washing your hands, remember that utensils and surfaces should be washed with hot, soapy water before and after they are used to prepare food.</a:t>
            </a:r>
          </a:p>
          <a:p>
            <a:pPr eaLnBrk="1" hangingPunct="1">
              <a:spcBef>
                <a:spcPct val="0"/>
              </a:spcBef>
            </a:pPr>
            <a:endParaRPr lang="en-US" smtClean="0"/>
          </a:p>
        </p:txBody>
      </p:sp>
      <p:sp>
        <p:nvSpPr>
          <p:cNvPr id="225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DEE146-627B-46CC-B468-D49AC72F6940}"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235031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It’s important to know that there are steps you and your family can take to help prepare for this threat. Follow these actions suggested by the Centers for Disease Control and Prevention (CDC) that can help prevent the spread of germs that cause influenza. Take these steps…. </a:t>
            </a:r>
          </a:p>
          <a:p>
            <a:pPr eaLnBrk="1" hangingPunct="1">
              <a:spcBef>
                <a:spcPct val="0"/>
              </a:spcBef>
            </a:pPr>
            <a:r>
              <a:rPr lang="en-US" smtClean="0"/>
              <a:t>Having extra supplies will be important in case you can’t get to a store or if stores are out of supplies…</a:t>
            </a:r>
          </a:p>
          <a:p>
            <a:pPr eaLnBrk="1" hangingPunct="1">
              <a:spcBef>
                <a:spcPct val="0"/>
              </a:spcBef>
            </a:pPr>
            <a:r>
              <a:rPr lang="en-US" smtClean="0"/>
              <a:t>A pandemic flu outbreak: Decrease your personal risk by being informed and prepared for what will happen if a flu pandemic occurs. It will likely be a prolonged and widespread outbreak that could require changes in many parts of our everyday lives.</a:t>
            </a:r>
          </a:p>
          <a:p>
            <a:pPr eaLnBrk="1" hangingPunct="1">
              <a:spcBef>
                <a:spcPct val="0"/>
              </a:spcBef>
            </a:pPr>
            <a:r>
              <a:rPr lang="en-US" sz="2800" smtClean="0"/>
              <a:t>          Hospitals and doctors might be overwhelmed with sick patients.</a:t>
            </a:r>
            <a:endParaRPr lang="en-US" sz="3400" smtClean="0"/>
          </a:p>
          <a:p>
            <a:pPr lvl="1" eaLnBrk="1" hangingPunct="1"/>
            <a:r>
              <a:rPr lang="en-US" sz="2800" smtClean="0"/>
              <a:t>Essential supplies and services may become limited or unavailable.</a:t>
            </a:r>
            <a:endParaRPr lang="en-US" sz="3400" smtClean="0"/>
          </a:p>
          <a:p>
            <a:pPr lvl="1" eaLnBrk="1" hangingPunct="1"/>
            <a:r>
              <a:rPr lang="en-US" sz="2800" smtClean="0"/>
              <a:t>Travel and public gatherings might be limited to keep the virus from spreading.</a:t>
            </a:r>
            <a:endParaRPr lang="en-US" sz="3400" smtClean="0"/>
          </a:p>
          <a:p>
            <a:pPr eaLnBrk="1" hangingPunct="1">
              <a:spcBef>
                <a:spcPct val="0"/>
              </a:spcBef>
            </a:pPr>
            <a:endParaRPr lang="en-US" smtClean="0"/>
          </a:p>
        </p:txBody>
      </p:sp>
      <p:sp>
        <p:nvSpPr>
          <p:cNvPr id="235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33E18B-8A07-4B7C-B179-E63754EC96CC}"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299110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It’s important to know that there are steps you and your family can take to help prepare for this threat. Follow these actions suggested by the Centers for Disease Control and Prevention (CDC) that can help prevent the spread of germs that cause influenza. Take these steps…. </a:t>
            </a:r>
          </a:p>
          <a:p>
            <a:pPr eaLnBrk="1" hangingPunct="1">
              <a:spcBef>
                <a:spcPct val="0"/>
              </a:spcBef>
            </a:pPr>
            <a:r>
              <a:rPr lang="en-US" smtClean="0"/>
              <a:t>Having extra supplies will be important in case you can’t get to a store or if stores are out of supplies…</a:t>
            </a:r>
          </a:p>
          <a:p>
            <a:pPr eaLnBrk="1" hangingPunct="1">
              <a:spcBef>
                <a:spcPct val="0"/>
              </a:spcBef>
            </a:pPr>
            <a:r>
              <a:rPr lang="en-US" smtClean="0"/>
              <a:t>A pandemic flu outbreak: Decrease your personal risk by being informed and prepared for what will happen if a flu pandemic occurs. It will likely be a prolonged and widespread outbreak that could require changes in many parts of our everyday lives.</a:t>
            </a:r>
          </a:p>
          <a:p>
            <a:pPr eaLnBrk="1" hangingPunct="1">
              <a:spcBef>
                <a:spcPct val="0"/>
              </a:spcBef>
            </a:pPr>
            <a:r>
              <a:rPr lang="en-US" sz="2800" smtClean="0"/>
              <a:t>          Hospitals and doctors might be overwhelmed with sick patients.</a:t>
            </a:r>
            <a:endParaRPr lang="en-US" sz="3400" smtClean="0"/>
          </a:p>
          <a:p>
            <a:pPr lvl="1" eaLnBrk="1" hangingPunct="1"/>
            <a:r>
              <a:rPr lang="en-US" sz="2800" smtClean="0"/>
              <a:t>Essential supplies and services may become limited or unavailable.</a:t>
            </a:r>
            <a:endParaRPr lang="en-US" sz="3400" smtClean="0"/>
          </a:p>
          <a:p>
            <a:pPr lvl="1" eaLnBrk="1" hangingPunct="1"/>
            <a:r>
              <a:rPr lang="en-US" sz="2800" smtClean="0"/>
              <a:t>Travel and public gatherings might be limited to keep the virus from spreading.</a:t>
            </a:r>
            <a:endParaRPr lang="en-US" sz="3400" smtClean="0"/>
          </a:p>
          <a:p>
            <a:pPr eaLnBrk="1" hangingPunct="1">
              <a:spcBef>
                <a:spcPct val="0"/>
              </a:spcBef>
            </a:pPr>
            <a:endParaRPr lang="en-US" smtClean="0"/>
          </a:p>
        </p:txBody>
      </p:sp>
      <p:sp>
        <p:nvSpPr>
          <p:cNvPr id="235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BD8892F-01B7-4367-9E33-A1C89CFE96E8}"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379711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Thunderstorms can be destructive and extremely dangerous weather emergencies. </a:t>
            </a:r>
          </a:p>
        </p:txBody>
      </p:sp>
      <p:sp>
        <p:nvSpPr>
          <p:cNvPr id="2458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76F9A9D-EC56-4FF5-A87E-26ACEB3DCE70}"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208727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Thunderstorms can be destructive and extremely dangerous weather emergencies. </a:t>
            </a:r>
          </a:p>
        </p:txBody>
      </p:sp>
      <p:sp>
        <p:nvSpPr>
          <p:cNvPr id="2458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13DA1E-1F54-4509-BCCC-27EEC33EACBE}"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220710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Every part of the continental United States is at risk for tornados. </a:t>
            </a:r>
          </a:p>
          <a:p>
            <a:pPr eaLnBrk="1" hangingPunct="1">
              <a:spcBef>
                <a:spcPct val="0"/>
              </a:spcBef>
            </a:pPr>
            <a:endParaRPr lang="en-US" smtClean="0"/>
          </a:p>
        </p:txBody>
      </p:sp>
      <p:sp>
        <p:nvSpPr>
          <p:cNvPr id="256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193FEB-E979-4DF8-8B1D-593E4FA02DBA}"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397016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Every part of the continental United States is at risk for tornados. </a:t>
            </a:r>
          </a:p>
          <a:p>
            <a:pPr eaLnBrk="1" hangingPunct="1">
              <a:spcBef>
                <a:spcPct val="0"/>
              </a:spcBef>
            </a:pPr>
            <a:endParaRPr lang="en-US" smtClean="0"/>
          </a:p>
        </p:txBody>
      </p:sp>
      <p:sp>
        <p:nvSpPr>
          <p:cNvPr id="256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492209-057C-4131-A690-F65ACFDDAB27}"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1251742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Most deaths are indirectly related to the storm. </a:t>
            </a:r>
          </a:p>
          <a:p>
            <a:pPr eaLnBrk="1" hangingPunct="1">
              <a:spcBef>
                <a:spcPct val="0"/>
              </a:spcBef>
            </a:pPr>
            <a:r>
              <a:rPr lang="en-US" smtClean="0"/>
              <a:t>A total of 109 people have died from exposure to cold temperatures in the state of Illinois since 1997. </a:t>
            </a:r>
          </a:p>
          <a:p>
            <a:pPr eaLnBrk="1" hangingPunct="1">
              <a:spcBef>
                <a:spcPct val="0"/>
              </a:spcBef>
            </a:pPr>
            <a:r>
              <a:rPr lang="en-US" smtClean="0"/>
              <a:t>=&gt; This is more deaths than severe thunderstorms, tornadoes, floods, and lightning during the same period.</a:t>
            </a:r>
          </a:p>
          <a:p>
            <a:pPr eaLnBrk="1" hangingPunct="1">
              <a:spcBef>
                <a:spcPct val="0"/>
              </a:spcBef>
            </a:pPr>
            <a:endParaRPr lang="en-US" smtClean="0"/>
          </a:p>
          <a:p>
            <a:pPr eaLnBrk="1" hangingPunct="1">
              <a:spcBef>
                <a:spcPct val="0"/>
              </a:spcBef>
            </a:pPr>
            <a:r>
              <a:rPr lang="en-US" smtClean="0"/>
              <a:t>If symptoms are detected, get medical help immediately.</a:t>
            </a:r>
          </a:p>
          <a:p>
            <a:pPr eaLnBrk="1" hangingPunct="1">
              <a:spcBef>
                <a:spcPct val="0"/>
              </a:spcBef>
            </a:pPr>
            <a:r>
              <a:rPr lang="en-US" smtClean="0"/>
              <a:t>If symptoms of hypothermia are detected, get medical help as soon as possible. </a:t>
            </a:r>
          </a:p>
        </p:txBody>
      </p:sp>
      <p:sp>
        <p:nvSpPr>
          <p:cNvPr id="26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3692DC-DBEB-4878-9CAA-A41E9DB9AEF9}"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2784390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Most deaths are indirectly related to the storm. </a:t>
            </a:r>
          </a:p>
          <a:p>
            <a:pPr eaLnBrk="1" hangingPunct="1">
              <a:spcBef>
                <a:spcPct val="0"/>
              </a:spcBef>
            </a:pPr>
            <a:r>
              <a:rPr lang="en-US" smtClean="0"/>
              <a:t>A total of 109 people have died from exposure to cold temperatures in the state of Illinois since 1997. </a:t>
            </a:r>
          </a:p>
          <a:p>
            <a:pPr eaLnBrk="1" hangingPunct="1">
              <a:spcBef>
                <a:spcPct val="0"/>
              </a:spcBef>
            </a:pPr>
            <a:r>
              <a:rPr lang="en-US" smtClean="0"/>
              <a:t>=&gt; This is more deaths than severe thunderstorms, tornadoes, floods, and lightning during the same period.</a:t>
            </a:r>
          </a:p>
          <a:p>
            <a:pPr eaLnBrk="1" hangingPunct="1">
              <a:spcBef>
                <a:spcPct val="0"/>
              </a:spcBef>
            </a:pPr>
            <a:endParaRPr lang="en-US" smtClean="0"/>
          </a:p>
          <a:p>
            <a:pPr eaLnBrk="1" hangingPunct="1">
              <a:spcBef>
                <a:spcPct val="0"/>
              </a:spcBef>
            </a:pPr>
            <a:r>
              <a:rPr lang="en-US" smtClean="0"/>
              <a:t>If symptoms are detected, get medical help immediately.</a:t>
            </a:r>
          </a:p>
          <a:p>
            <a:pPr eaLnBrk="1" hangingPunct="1">
              <a:spcBef>
                <a:spcPct val="0"/>
              </a:spcBef>
            </a:pPr>
            <a:r>
              <a:rPr lang="en-US" smtClean="0"/>
              <a:t>If symptoms of hypothermia are detected, get medical help as soon as possible. </a:t>
            </a:r>
          </a:p>
        </p:txBody>
      </p:sp>
      <p:sp>
        <p:nvSpPr>
          <p:cNvPr id="26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DD3311-B055-4E4B-B42C-E0E29C66FA7A}"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420264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Chemical and hazardous substances, often called hazardous materials, if released or misused, can pose a threat to you or the environment. Because hazardous materials are transported on our roadways, railways, waterways and pipelines every day, a hazardous materials incident can happen anywhere and you need to be prepared in case an incident occurs near you</a:t>
            </a:r>
          </a:p>
          <a:p>
            <a:pPr eaLnBrk="1" hangingPunct="1">
              <a:spcBef>
                <a:spcPct val="0"/>
              </a:spcBef>
            </a:pPr>
            <a:endParaRPr lang="en-US" smtClean="0"/>
          </a:p>
          <a:p>
            <a:pPr eaLnBrk="1" hangingPunct="1">
              <a:spcBef>
                <a:spcPct val="0"/>
              </a:spcBef>
            </a:pPr>
            <a:r>
              <a:rPr lang="en-US" smtClean="0"/>
              <a:t>Some hazardous materials can cause death, serious injury, long-lasting health effects, and damage to buildings and property. </a:t>
            </a:r>
          </a:p>
          <a:p>
            <a:pPr eaLnBrk="1" hangingPunct="1">
              <a:spcBef>
                <a:spcPct val="0"/>
              </a:spcBef>
            </a:pPr>
            <a:endParaRPr lang="en-US" smtClean="0"/>
          </a:p>
          <a:p>
            <a:pPr eaLnBrk="1" hangingPunct="1">
              <a:spcBef>
                <a:spcPct val="0"/>
              </a:spcBef>
            </a:pPr>
            <a:r>
              <a:rPr lang="en-US" smtClean="0"/>
              <a:t>Important activities:</a:t>
            </a:r>
          </a:p>
          <a:p>
            <a:pPr eaLnBrk="1" hangingPunct="1">
              <a:spcBef>
                <a:spcPct val="0"/>
              </a:spcBef>
            </a:pPr>
            <a:r>
              <a:rPr lang="en-US" smtClean="0"/>
              <a:t>Understand that hazardous materials can be transported quickly by water and wind. You will be best prepared if you know to stay uphill and upstream…</a:t>
            </a:r>
          </a:p>
        </p:txBody>
      </p:sp>
      <p:sp>
        <p:nvSpPr>
          <p:cNvPr id="276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9EADAB-CE03-41F4-AA91-68E7DBCB7CF5}"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366564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 earthquake is the sudden, rapid shaking of the earth caused by the breaking and shifting of rock deep underground.</a:t>
            </a:r>
          </a:p>
          <a:p>
            <a:pPr eaLnBrk="1" hangingPunct="1">
              <a:spcBef>
                <a:spcPct val="0"/>
              </a:spcBef>
            </a:pPr>
            <a:r>
              <a:rPr lang="en-US" smtClean="0"/>
              <a:t>Earthquakes can happen.</a:t>
            </a:r>
          </a:p>
          <a:p>
            <a:pPr eaLnBrk="1" hangingPunct="1">
              <a:spcBef>
                <a:spcPct val="0"/>
              </a:spcBef>
            </a:pPr>
            <a:r>
              <a:rPr lang="en-US" smtClean="0"/>
              <a:t>Know more about earthquakes by understanding the basic terms used to describe them…</a:t>
            </a:r>
          </a:p>
          <a:p>
            <a:pPr eaLnBrk="1" hangingPunct="1">
              <a:spcBef>
                <a:spcPct val="0"/>
              </a:spcBef>
            </a:pPr>
            <a:r>
              <a:rPr lang="en-US" smtClean="0"/>
              <a:t>Important activities: Proper insurance - Homeowners and renters insurance are great solutions to and your family from the cost of repairs and replacing your belongings. </a:t>
            </a:r>
          </a:p>
          <a:p>
            <a:pPr eaLnBrk="1" hangingPunct="1">
              <a:spcBef>
                <a:spcPct val="0"/>
              </a:spcBef>
            </a:pPr>
            <a:endParaRPr lang="en-US" smtClean="0"/>
          </a:p>
        </p:txBody>
      </p:sp>
      <p:sp>
        <p:nvSpPr>
          <p:cNvPr id="184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0D05387-179A-49EA-A837-216D96D7E0E0}"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8019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Chemical and hazardous substances, often called hazardous materials, if released or misused, can pose a threat to you or the environment. Because hazardous materials are transported on our roadways, railways, waterways and pipelines every day, a hazardous materials incident can happen anywhere and you need to be prepared in case an incident occurs near you</a:t>
            </a:r>
          </a:p>
          <a:p>
            <a:pPr eaLnBrk="1" hangingPunct="1">
              <a:spcBef>
                <a:spcPct val="0"/>
              </a:spcBef>
            </a:pPr>
            <a:endParaRPr lang="en-US" smtClean="0"/>
          </a:p>
          <a:p>
            <a:pPr eaLnBrk="1" hangingPunct="1">
              <a:spcBef>
                <a:spcPct val="0"/>
              </a:spcBef>
            </a:pPr>
            <a:r>
              <a:rPr lang="en-US" smtClean="0"/>
              <a:t>Some hazardous materials can cause death, serious injury, long-lasting health effects, and damage to buildings and property. </a:t>
            </a:r>
          </a:p>
          <a:p>
            <a:pPr eaLnBrk="1" hangingPunct="1">
              <a:spcBef>
                <a:spcPct val="0"/>
              </a:spcBef>
            </a:pPr>
            <a:endParaRPr lang="en-US" smtClean="0"/>
          </a:p>
          <a:p>
            <a:pPr eaLnBrk="1" hangingPunct="1">
              <a:spcBef>
                <a:spcPct val="0"/>
              </a:spcBef>
            </a:pPr>
            <a:r>
              <a:rPr lang="en-US" smtClean="0"/>
              <a:t>Important activities:</a:t>
            </a:r>
          </a:p>
          <a:p>
            <a:pPr eaLnBrk="1" hangingPunct="1">
              <a:spcBef>
                <a:spcPct val="0"/>
              </a:spcBef>
            </a:pPr>
            <a:r>
              <a:rPr lang="en-US" smtClean="0"/>
              <a:t>Understand that hazardous materials can be transported quickly by water and wind. You will be best prepared if you know to stay uphill and upstream…</a:t>
            </a:r>
          </a:p>
        </p:txBody>
      </p:sp>
      <p:sp>
        <p:nvSpPr>
          <p:cNvPr id="276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7C799F-EFA8-4A1F-A041-1473BF46DBCD}"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3478437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We rely on a vast array of networks to communicate and travel, power our homes, run our economy, and provide government services.</a:t>
            </a:r>
          </a:p>
          <a:p>
            <a:pPr eaLnBrk="1" hangingPunct="1">
              <a:defRPr/>
            </a:pPr>
            <a:endParaRPr lang="en-US" dirty="0" smtClean="0"/>
          </a:p>
          <a:p>
            <a:pPr eaLnBrk="1" hangingPunct="1">
              <a:defRPr/>
            </a:pPr>
            <a:r>
              <a:rPr lang="en-US" dirty="0" smtClean="0"/>
              <a:t>Increase in cyber attacks has been exposing sensitive personal and business information, disrupting critical operations, and imposing high costs on the economy.</a:t>
            </a:r>
          </a:p>
          <a:p>
            <a:pPr eaLnBrk="1" hangingPunct="1">
              <a:defRPr/>
            </a:pPr>
            <a:r>
              <a:rPr lang="en-US" dirty="0" smtClean="0"/>
              <a:t>The spectrum of cyber risks is limitless; threats can have wide-ranging effects on the individual, community, organizational, and national level. These risks include:</a:t>
            </a:r>
          </a:p>
          <a:p>
            <a:pPr lvl="1" eaLnBrk="1" hangingPunct="1">
              <a:buFont typeface="Arial" pitchFamily="34" charset="0"/>
              <a:buChar char="•"/>
              <a:defRPr/>
            </a:pPr>
            <a:r>
              <a:rPr lang="en-US" dirty="0" smtClean="0"/>
              <a:t>Organized cybercrime, state-sponsored hackers, and cyber espionage can pose national security risks to our country.</a:t>
            </a:r>
          </a:p>
          <a:p>
            <a:pPr lvl="1" eaLnBrk="1" hangingPunct="1">
              <a:buFont typeface="Arial" pitchFamily="34" charset="0"/>
              <a:buChar char="•"/>
              <a:defRPr/>
            </a:pPr>
            <a:r>
              <a:rPr lang="en-US" dirty="0" smtClean="0"/>
              <a:t>Transportation, power, and other services may be disrupted by large scale cyber incidents. The extent of the disruption is highly uncertain as it will be determined by many unknown factors such as the target and size of the incident.</a:t>
            </a:r>
          </a:p>
          <a:p>
            <a:pPr lvl="1" eaLnBrk="1" hangingPunct="1">
              <a:buFont typeface="Arial" pitchFamily="34" charset="0"/>
              <a:buChar char="•"/>
              <a:defRPr/>
            </a:pPr>
            <a:r>
              <a:rPr lang="en-US" dirty="0" smtClean="0"/>
              <a:t>Vulnerability to data breach and loss increases if an organization’s network is compromised. Information about a company, its employees, and its customers can be at risk.</a:t>
            </a:r>
          </a:p>
          <a:p>
            <a:pPr lvl="1" eaLnBrk="1" hangingPunct="1">
              <a:buFont typeface="Arial" pitchFamily="34" charset="0"/>
              <a:buChar char="•"/>
              <a:defRPr/>
            </a:pPr>
            <a:r>
              <a:rPr lang="en-US" dirty="0" smtClean="0"/>
              <a:t>Individually-owned devices such as computers, tablets, mobile phones, and gaming systems that connect to the Internet are vulnerable to intrusion. Personal information may be at risk without proper security</a:t>
            </a:r>
          </a:p>
          <a:p>
            <a:pPr eaLnBrk="1" hangingPunct="1">
              <a:defRPr/>
            </a:pPr>
            <a:r>
              <a:rPr lang="en-US" sz="1400" dirty="0" smtClean="0"/>
              <a:t>Cyber crimes that primarily target computer networks or devices include:</a:t>
            </a:r>
          </a:p>
          <a:p>
            <a:pPr lvl="1" eaLnBrk="1" hangingPunct="1">
              <a:defRPr/>
            </a:pPr>
            <a:r>
              <a:rPr lang="en-US" sz="1400" dirty="0" smtClean="0"/>
              <a:t>Computer viruses</a:t>
            </a:r>
          </a:p>
          <a:p>
            <a:pPr lvl="1" eaLnBrk="1" hangingPunct="1">
              <a:defRPr/>
            </a:pPr>
            <a:r>
              <a:rPr lang="en-US" sz="1400" dirty="0" smtClean="0"/>
              <a:t>Denial-of-service attacks</a:t>
            </a:r>
          </a:p>
          <a:p>
            <a:pPr lvl="1" eaLnBrk="1" hangingPunct="1">
              <a:defRPr/>
            </a:pPr>
            <a:r>
              <a:rPr lang="en-US" sz="1400" dirty="0" smtClean="0"/>
              <a:t>Malware (malicious code)</a:t>
            </a:r>
          </a:p>
          <a:p>
            <a:pPr eaLnBrk="1" hangingPunct="1">
              <a:defRPr/>
            </a:pPr>
            <a:r>
              <a:rPr lang="en-US" sz="1400" dirty="0" smtClean="0"/>
              <a:t>Cyber crimes that use computer networks or devices to advance other ends include:</a:t>
            </a:r>
          </a:p>
          <a:p>
            <a:pPr lvl="1" eaLnBrk="1" hangingPunct="1">
              <a:defRPr/>
            </a:pPr>
            <a:r>
              <a:rPr lang="en-US" sz="1400" dirty="0" smtClean="0"/>
              <a:t>Cyber stalking</a:t>
            </a:r>
          </a:p>
          <a:p>
            <a:pPr lvl="1" eaLnBrk="1" hangingPunct="1">
              <a:defRPr/>
            </a:pPr>
            <a:r>
              <a:rPr lang="en-US" sz="1400" dirty="0" smtClean="0"/>
              <a:t>Fraud and identity theft</a:t>
            </a:r>
          </a:p>
          <a:p>
            <a:pPr lvl="1" eaLnBrk="1" hangingPunct="1">
              <a:defRPr/>
            </a:pPr>
            <a:r>
              <a:rPr lang="en-US" sz="1400" dirty="0" smtClean="0"/>
              <a:t>Information warfare</a:t>
            </a:r>
          </a:p>
          <a:p>
            <a:pPr lvl="1" eaLnBrk="1" hangingPunct="1">
              <a:defRPr/>
            </a:pPr>
            <a:r>
              <a:rPr lang="en-US" sz="1400" dirty="0" smtClean="0"/>
              <a:t>Phishing scams</a:t>
            </a:r>
          </a:p>
          <a:p>
            <a:pPr eaLnBrk="1" hangingPunct="1">
              <a:defRPr/>
            </a:pPr>
            <a:endParaRPr lang="en-US" dirty="0" smtClean="0"/>
          </a:p>
          <a:p>
            <a:pPr eaLnBrk="1" hangingPunct="1">
              <a:defRPr/>
            </a:pPr>
            <a:endParaRPr lang="en-US" dirty="0" smtClean="0"/>
          </a:p>
          <a:p>
            <a:pPr eaLnBrk="1" hangingPunct="1">
              <a:defRPr/>
            </a:pPr>
            <a:r>
              <a:rPr lang="en-US" dirty="0" smtClean="0"/>
              <a:t>Learn more from the Department of Homeland Security’s website on cyber security, the Norton/Symantec homepage, and the McAfee homepage.</a:t>
            </a:r>
          </a:p>
          <a:p>
            <a:pPr eaLnBrk="1" hangingPunct="1">
              <a:defRPr/>
            </a:pPr>
            <a:r>
              <a:rPr lang="en-US" dirty="0" smtClean="0"/>
              <a:t>Important activities: Don’t give personal info out over the internet. Most organizations – banks, universities, companies, etc. – do not ask for your personal information over </a:t>
            </a:r>
          </a:p>
          <a:p>
            <a:pPr eaLnBrk="1" hangingPunct="1">
              <a:defRPr/>
            </a:pPr>
            <a:r>
              <a:rPr lang="en-US" dirty="0" smtClean="0"/>
              <a:t>the Internet.</a:t>
            </a:r>
          </a:p>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A750FEC9-47EF-42DE-A638-CE607139486E}" type="slidenum">
              <a:rPr lang="en-US" smtClean="0"/>
              <a:pPr>
                <a:defRPr/>
              </a:pPr>
              <a:t>21</a:t>
            </a:fld>
            <a:endParaRPr lang="en-US"/>
          </a:p>
        </p:txBody>
      </p:sp>
    </p:spTree>
    <p:extLst>
      <p:ext uri="{BB962C8B-B14F-4D97-AF65-F5344CB8AC3E}">
        <p14:creationId xmlns:p14="http://schemas.microsoft.com/office/powerpoint/2010/main" val="2395190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We rely on a vast array of networks to communicate and travel, power our homes, run our economy, and provide government services.</a:t>
            </a:r>
          </a:p>
          <a:p>
            <a:pPr eaLnBrk="1" hangingPunct="1">
              <a:defRPr/>
            </a:pPr>
            <a:endParaRPr lang="en-US" dirty="0" smtClean="0"/>
          </a:p>
          <a:p>
            <a:pPr eaLnBrk="1" hangingPunct="1">
              <a:defRPr/>
            </a:pPr>
            <a:r>
              <a:rPr lang="en-US" dirty="0" smtClean="0"/>
              <a:t>Increase in cyber attacks has been exposing sensitive personal and business information, disrupting critical operations, and imposing high costs on the economy.</a:t>
            </a:r>
          </a:p>
          <a:p>
            <a:pPr eaLnBrk="1" hangingPunct="1">
              <a:defRPr/>
            </a:pPr>
            <a:r>
              <a:rPr lang="en-US" dirty="0" smtClean="0"/>
              <a:t>The spectrum of cyber risks is limitless; threats can have wide-ranging effects on the individual, community, organizational, and national level. These risks include:</a:t>
            </a:r>
          </a:p>
          <a:p>
            <a:pPr lvl="1" eaLnBrk="1" hangingPunct="1">
              <a:buFont typeface="Arial" pitchFamily="34" charset="0"/>
              <a:buChar char="•"/>
              <a:defRPr/>
            </a:pPr>
            <a:r>
              <a:rPr lang="en-US" dirty="0" smtClean="0"/>
              <a:t>Organized cybercrime, state-sponsored hackers, and cyber espionage can pose national security risks to our country.</a:t>
            </a:r>
          </a:p>
          <a:p>
            <a:pPr lvl="1" eaLnBrk="1" hangingPunct="1">
              <a:buFont typeface="Arial" pitchFamily="34" charset="0"/>
              <a:buChar char="•"/>
              <a:defRPr/>
            </a:pPr>
            <a:r>
              <a:rPr lang="en-US" dirty="0" smtClean="0"/>
              <a:t>Transportation, power, and other services may be disrupted by large scale cyber incidents. The extent of the disruption is highly uncertain as it will be determined by many unknown factors such as the target and size of the incident.</a:t>
            </a:r>
          </a:p>
          <a:p>
            <a:pPr lvl="1" eaLnBrk="1" hangingPunct="1">
              <a:buFont typeface="Arial" pitchFamily="34" charset="0"/>
              <a:buChar char="•"/>
              <a:defRPr/>
            </a:pPr>
            <a:r>
              <a:rPr lang="en-US" dirty="0" smtClean="0"/>
              <a:t>Vulnerability to data breach and loss increases if an organization’s network is compromised. Information about a company, its employees, and its customers can be at risk.</a:t>
            </a:r>
          </a:p>
          <a:p>
            <a:pPr lvl="1" eaLnBrk="1" hangingPunct="1">
              <a:buFont typeface="Arial" pitchFamily="34" charset="0"/>
              <a:buChar char="•"/>
              <a:defRPr/>
            </a:pPr>
            <a:r>
              <a:rPr lang="en-US" dirty="0" smtClean="0"/>
              <a:t>Individually-owned devices such as computers, tablets, mobile phones, and gaming systems that connect to the Internet are vulnerable to intrusion. Personal information may be at risk without proper security</a:t>
            </a:r>
          </a:p>
          <a:p>
            <a:pPr eaLnBrk="1" hangingPunct="1">
              <a:defRPr/>
            </a:pPr>
            <a:r>
              <a:rPr lang="en-US" sz="1400" dirty="0" smtClean="0"/>
              <a:t>Cyber crimes that primarily target computer networks or devices include:</a:t>
            </a:r>
          </a:p>
          <a:p>
            <a:pPr lvl="1" eaLnBrk="1" hangingPunct="1">
              <a:defRPr/>
            </a:pPr>
            <a:r>
              <a:rPr lang="en-US" sz="1400" dirty="0" smtClean="0"/>
              <a:t>Computer viruses</a:t>
            </a:r>
          </a:p>
          <a:p>
            <a:pPr lvl="1" eaLnBrk="1" hangingPunct="1">
              <a:defRPr/>
            </a:pPr>
            <a:r>
              <a:rPr lang="en-US" sz="1400" dirty="0" smtClean="0"/>
              <a:t>Denial-of-service attacks</a:t>
            </a:r>
          </a:p>
          <a:p>
            <a:pPr lvl="1" eaLnBrk="1" hangingPunct="1">
              <a:defRPr/>
            </a:pPr>
            <a:r>
              <a:rPr lang="en-US" sz="1400" dirty="0" smtClean="0"/>
              <a:t>Malware (malicious code)</a:t>
            </a:r>
          </a:p>
          <a:p>
            <a:pPr eaLnBrk="1" hangingPunct="1">
              <a:defRPr/>
            </a:pPr>
            <a:r>
              <a:rPr lang="en-US" sz="1400" dirty="0" smtClean="0"/>
              <a:t>Cyber crimes that use computer networks or devices to advance other ends include:</a:t>
            </a:r>
          </a:p>
          <a:p>
            <a:pPr lvl="1" eaLnBrk="1" hangingPunct="1">
              <a:defRPr/>
            </a:pPr>
            <a:r>
              <a:rPr lang="en-US" sz="1400" dirty="0" smtClean="0"/>
              <a:t>Cyber stalking</a:t>
            </a:r>
          </a:p>
          <a:p>
            <a:pPr lvl="1" eaLnBrk="1" hangingPunct="1">
              <a:defRPr/>
            </a:pPr>
            <a:r>
              <a:rPr lang="en-US" sz="1400" dirty="0" smtClean="0"/>
              <a:t>Fraud and identity theft</a:t>
            </a:r>
          </a:p>
          <a:p>
            <a:pPr lvl="1" eaLnBrk="1" hangingPunct="1">
              <a:defRPr/>
            </a:pPr>
            <a:r>
              <a:rPr lang="en-US" sz="1400" dirty="0" smtClean="0"/>
              <a:t>Information warfare</a:t>
            </a:r>
          </a:p>
          <a:p>
            <a:pPr lvl="1" eaLnBrk="1" hangingPunct="1">
              <a:defRPr/>
            </a:pPr>
            <a:r>
              <a:rPr lang="en-US" sz="1400" dirty="0" smtClean="0"/>
              <a:t>Phishing scams</a:t>
            </a:r>
          </a:p>
          <a:p>
            <a:pPr eaLnBrk="1" hangingPunct="1">
              <a:defRPr/>
            </a:pPr>
            <a:endParaRPr lang="en-US" dirty="0" smtClean="0"/>
          </a:p>
          <a:p>
            <a:pPr eaLnBrk="1" hangingPunct="1">
              <a:defRPr/>
            </a:pPr>
            <a:endParaRPr lang="en-US" dirty="0" smtClean="0"/>
          </a:p>
          <a:p>
            <a:pPr eaLnBrk="1" hangingPunct="1">
              <a:defRPr/>
            </a:pPr>
            <a:r>
              <a:rPr lang="en-US" dirty="0" smtClean="0"/>
              <a:t>Learn more from the Department of Homeland Security’s website on cyber security, the Norton/Symantec homepage, and the McAfee homepage.</a:t>
            </a:r>
          </a:p>
          <a:p>
            <a:pPr eaLnBrk="1" hangingPunct="1">
              <a:defRPr/>
            </a:pPr>
            <a:r>
              <a:rPr lang="en-US" dirty="0" smtClean="0"/>
              <a:t>Important activities: Don’t give personal info out over the internet. Most organizations – banks, universities, companies, etc. – do not ask for your personal information over </a:t>
            </a:r>
          </a:p>
          <a:p>
            <a:pPr eaLnBrk="1" hangingPunct="1">
              <a:defRPr/>
            </a:pPr>
            <a:r>
              <a:rPr lang="en-US" dirty="0" smtClean="0"/>
              <a:t>the Internet.</a:t>
            </a:r>
          </a:p>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D750185C-4225-48C0-A0E5-810061427ADD}" type="slidenum">
              <a:rPr lang="en-US" smtClean="0"/>
              <a:pPr>
                <a:defRPr/>
              </a:pPr>
              <a:t>22</a:t>
            </a:fld>
            <a:endParaRPr lang="en-US"/>
          </a:p>
        </p:txBody>
      </p:sp>
    </p:spTree>
    <p:extLst>
      <p:ext uri="{BB962C8B-B14F-4D97-AF65-F5344CB8AC3E}">
        <p14:creationId xmlns:p14="http://schemas.microsoft.com/office/powerpoint/2010/main" val="2124511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Although the construction and operation of these facilities are closely monitored and regulated by the Nuclear Regulatory Commission (NRC), accidents are possible. </a:t>
            </a:r>
          </a:p>
          <a:p>
            <a:pPr eaLnBrk="1" hangingPunct="1"/>
            <a:r>
              <a:rPr lang="en-US" smtClean="0"/>
              <a:t>Exposure to radiation is the main concern with an accident at a nuclear power plant. 3 main hazards are….</a:t>
            </a:r>
          </a:p>
        </p:txBody>
      </p:sp>
      <p:sp>
        <p:nvSpPr>
          <p:cNvPr id="4" name="Slide Number Placeholder 3"/>
          <p:cNvSpPr>
            <a:spLocks noGrp="1"/>
          </p:cNvSpPr>
          <p:nvPr>
            <p:ph type="sldNum" sz="quarter" idx="5"/>
          </p:nvPr>
        </p:nvSpPr>
        <p:spPr/>
        <p:txBody>
          <a:bodyPr/>
          <a:lstStyle/>
          <a:p>
            <a:pPr>
              <a:defRPr/>
            </a:pPr>
            <a:fld id="{0D5D67DE-77D8-4AF4-8E79-3BC776CAA0B2}" type="slidenum">
              <a:rPr lang="en-US" smtClean="0"/>
              <a:pPr>
                <a:defRPr/>
              </a:pPr>
              <a:t>23</a:t>
            </a:fld>
            <a:endParaRPr lang="en-US"/>
          </a:p>
        </p:txBody>
      </p:sp>
    </p:spTree>
    <p:extLst>
      <p:ext uri="{BB962C8B-B14F-4D97-AF65-F5344CB8AC3E}">
        <p14:creationId xmlns:p14="http://schemas.microsoft.com/office/powerpoint/2010/main" val="3574888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Although the construction and operation of these facilities are closely monitored and regulated by the Nuclear Regulatory Commission (NRC), accidents are possible. </a:t>
            </a:r>
          </a:p>
          <a:p>
            <a:pPr eaLnBrk="1" hangingPunct="1"/>
            <a:r>
              <a:rPr lang="en-US" smtClean="0"/>
              <a:t>Exposure to radiation is the main concern with an accident at a nuclear power plant. 3 main hazards are….</a:t>
            </a:r>
          </a:p>
        </p:txBody>
      </p:sp>
      <p:sp>
        <p:nvSpPr>
          <p:cNvPr id="4" name="Slide Number Placeholder 3"/>
          <p:cNvSpPr>
            <a:spLocks noGrp="1"/>
          </p:cNvSpPr>
          <p:nvPr>
            <p:ph type="sldNum" sz="quarter" idx="5"/>
          </p:nvPr>
        </p:nvSpPr>
        <p:spPr/>
        <p:txBody>
          <a:bodyPr/>
          <a:lstStyle/>
          <a:p>
            <a:pPr>
              <a:defRPr/>
            </a:pPr>
            <a:fld id="{C2C7672F-4E7B-4113-BFA7-2EA9D1F9EAD2}" type="slidenum">
              <a:rPr lang="en-US" smtClean="0"/>
              <a:pPr>
                <a:defRPr/>
              </a:pPr>
              <a:t>24</a:t>
            </a:fld>
            <a:endParaRPr lang="en-US"/>
          </a:p>
        </p:txBody>
      </p:sp>
    </p:spTree>
    <p:extLst>
      <p:ext uri="{BB962C8B-B14F-4D97-AF65-F5344CB8AC3E}">
        <p14:creationId xmlns:p14="http://schemas.microsoft.com/office/powerpoint/2010/main" val="811590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sz="1100" dirty="0" smtClean="0"/>
              <a:t>ALICE is a principle you and your family can utilize in order to increase your chances of surviving a surprise attack by an Active Shooter in a school or workplace. ALICE stands for: </a:t>
            </a:r>
          </a:p>
          <a:p>
            <a:pPr lvl="1" eaLnBrk="1" hangingPunct="1">
              <a:defRPr/>
            </a:pPr>
            <a:r>
              <a:rPr lang="en-US" sz="1050" dirty="0" smtClean="0"/>
              <a:t>Alert</a:t>
            </a:r>
          </a:p>
          <a:p>
            <a:pPr lvl="1" eaLnBrk="1" hangingPunct="1">
              <a:defRPr/>
            </a:pPr>
            <a:r>
              <a:rPr lang="en-US" sz="1050" dirty="0" smtClean="0"/>
              <a:t>Lockdown</a:t>
            </a:r>
          </a:p>
          <a:p>
            <a:pPr lvl="1" eaLnBrk="1" hangingPunct="1">
              <a:defRPr/>
            </a:pPr>
            <a:r>
              <a:rPr lang="en-US" sz="1050" dirty="0" smtClean="0"/>
              <a:t>Inform</a:t>
            </a:r>
          </a:p>
          <a:p>
            <a:pPr lvl="1" eaLnBrk="1" hangingPunct="1">
              <a:defRPr/>
            </a:pPr>
            <a:r>
              <a:rPr lang="en-US" sz="1050" dirty="0" smtClean="0"/>
              <a:t>Counter</a:t>
            </a:r>
          </a:p>
          <a:p>
            <a:pPr lvl="1" eaLnBrk="1" hangingPunct="1">
              <a:defRPr/>
            </a:pPr>
            <a:r>
              <a:rPr lang="en-US" sz="1050" dirty="0" smtClean="0"/>
              <a:t>Escape </a:t>
            </a:r>
          </a:p>
          <a:p>
            <a:pPr>
              <a:defRPr/>
            </a:pPr>
            <a:endParaRPr lang="en-US" dirty="0"/>
          </a:p>
        </p:txBody>
      </p:sp>
      <p:sp>
        <p:nvSpPr>
          <p:cNvPr id="4" name="Slide Number Placeholder 3"/>
          <p:cNvSpPr>
            <a:spLocks noGrp="1"/>
          </p:cNvSpPr>
          <p:nvPr>
            <p:ph type="sldNum" sz="quarter" idx="5"/>
          </p:nvPr>
        </p:nvSpPr>
        <p:spPr/>
        <p:txBody>
          <a:bodyPr/>
          <a:lstStyle/>
          <a:p>
            <a:pPr>
              <a:defRPr/>
            </a:pPr>
            <a:fld id="{350E109D-C96C-4CD1-8B9B-4BF88643C374}" type="slidenum">
              <a:rPr lang="en-US" smtClean="0"/>
              <a:pPr>
                <a:defRPr/>
              </a:pPr>
              <a:t>26</a:t>
            </a:fld>
            <a:endParaRPr lang="en-US"/>
          </a:p>
        </p:txBody>
      </p:sp>
    </p:spTree>
    <p:extLst>
      <p:ext uri="{BB962C8B-B14F-4D97-AF65-F5344CB8AC3E}">
        <p14:creationId xmlns:p14="http://schemas.microsoft.com/office/powerpoint/2010/main" val="473313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Terrorism is often used for political or ideological reasons. These attacks can take many forms. They could happen anytime and in any place.</a:t>
            </a:r>
          </a:p>
          <a:p>
            <a:pPr eaLnBrk="1" hangingPunct="1"/>
            <a:r>
              <a:rPr lang="en-US" smtClean="0"/>
              <a:t>By planning your response to an event, You can also lessen the impact of the attack by reducing the fear in the aftermath.</a:t>
            </a:r>
          </a:p>
          <a:p>
            <a:pPr eaLnBrk="1" hangingPunct="1"/>
            <a:endParaRPr lang="en-US" smtClean="0"/>
          </a:p>
          <a:p>
            <a:pPr eaLnBrk="1" hangingPunct="1"/>
            <a:r>
              <a:rPr lang="en-US" smtClean="0"/>
              <a:t>Terrorists typically exploit vulnerabilities caused by technological hazards and may include hazardous materials, biological agents that result in epidemics, or attempts to damage critical infrastructure including cyber attacks </a:t>
            </a:r>
          </a:p>
          <a:p>
            <a:pPr eaLnBrk="1" hangingPunct="1"/>
            <a:endParaRPr lang="en-US" smtClean="0"/>
          </a:p>
          <a:p>
            <a:pPr eaLnBrk="1" hangingPunct="1"/>
            <a:r>
              <a:rPr lang="en-US" smtClean="0"/>
              <a:t>High-risk targets include government facilities, large cities, airports, high-profile landmarks, utilities and the mail system.</a:t>
            </a:r>
          </a:p>
          <a:p>
            <a:pPr eaLnBrk="1" hangingPunct="1"/>
            <a:endParaRPr lang="en-US" smtClean="0"/>
          </a:p>
          <a:p>
            <a:pPr eaLnBrk="1" hangingPunct="1"/>
            <a:r>
              <a:rPr lang="en-US" smtClean="0"/>
              <a:t>Shelter in place - Close and lock all windows and exterior doors</a:t>
            </a:r>
          </a:p>
          <a:p>
            <a:pPr eaLnBrk="1" hangingPunct="1"/>
            <a:r>
              <a:rPr lang="en-US" smtClean="0"/>
              <a:t>Evacuate - Listen to your radio or television and follow the instructions of local emergency officials. </a:t>
            </a:r>
          </a:p>
          <a:p>
            <a:pPr eaLnBrk="1" hangingPunct="1"/>
            <a:endParaRPr lang="en-US" smtClean="0"/>
          </a:p>
          <a:p>
            <a:pPr eaLnBrk="1" hangingPunct="1"/>
            <a:r>
              <a:rPr lang="en-US" smtClean="0"/>
              <a:t>Bomb threat - Keep the caller on the line and record everything that is said. Notify the police and building management immediately</a:t>
            </a:r>
          </a:p>
        </p:txBody>
      </p:sp>
      <p:sp>
        <p:nvSpPr>
          <p:cNvPr id="4" name="Slide Number Placeholder 3"/>
          <p:cNvSpPr>
            <a:spLocks noGrp="1"/>
          </p:cNvSpPr>
          <p:nvPr>
            <p:ph type="sldNum" sz="quarter" idx="5"/>
          </p:nvPr>
        </p:nvSpPr>
        <p:spPr/>
        <p:txBody>
          <a:bodyPr/>
          <a:lstStyle/>
          <a:p>
            <a:pPr>
              <a:defRPr/>
            </a:pPr>
            <a:fld id="{E71A4D2F-00D9-431E-8785-1E42954FD7F2}" type="slidenum">
              <a:rPr lang="en-US" smtClean="0"/>
              <a:pPr>
                <a:defRPr/>
              </a:pPr>
              <a:t>27</a:t>
            </a:fld>
            <a:endParaRPr lang="en-US"/>
          </a:p>
        </p:txBody>
      </p:sp>
    </p:spTree>
    <p:extLst>
      <p:ext uri="{BB962C8B-B14F-4D97-AF65-F5344CB8AC3E}">
        <p14:creationId xmlns:p14="http://schemas.microsoft.com/office/powerpoint/2010/main" val="3097572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Terrorism is often used for political or ideological reasons. These attacks can take many forms. They could happen anytime and in any place.</a:t>
            </a:r>
          </a:p>
          <a:p>
            <a:pPr eaLnBrk="1" hangingPunct="1"/>
            <a:r>
              <a:rPr lang="en-US" smtClean="0"/>
              <a:t>By planning your response to an event, You can also lessen the impact of the attack by reducing the fear in the aftermath.</a:t>
            </a:r>
          </a:p>
          <a:p>
            <a:pPr eaLnBrk="1" hangingPunct="1"/>
            <a:endParaRPr lang="en-US" smtClean="0"/>
          </a:p>
          <a:p>
            <a:pPr eaLnBrk="1" hangingPunct="1"/>
            <a:r>
              <a:rPr lang="en-US" smtClean="0"/>
              <a:t>Terrorists typically exploit vulnerabilities caused by technological hazards and may include hazardous materials, biological agents that result in epidemics, or attempts to damage critical infrastructure including cyber attacks </a:t>
            </a:r>
          </a:p>
          <a:p>
            <a:pPr eaLnBrk="1" hangingPunct="1"/>
            <a:endParaRPr lang="en-US" smtClean="0"/>
          </a:p>
          <a:p>
            <a:pPr eaLnBrk="1" hangingPunct="1"/>
            <a:r>
              <a:rPr lang="en-US" smtClean="0"/>
              <a:t>High-risk targets include government facilities, large cities, airports, high-profile landmarks, utilities and the mail system.</a:t>
            </a:r>
          </a:p>
          <a:p>
            <a:pPr eaLnBrk="1" hangingPunct="1"/>
            <a:endParaRPr lang="en-US" smtClean="0"/>
          </a:p>
          <a:p>
            <a:pPr eaLnBrk="1" hangingPunct="1"/>
            <a:r>
              <a:rPr lang="en-US" smtClean="0"/>
              <a:t>Shelter in place - Close and lock all windows and exterior doors</a:t>
            </a:r>
          </a:p>
          <a:p>
            <a:pPr eaLnBrk="1" hangingPunct="1"/>
            <a:r>
              <a:rPr lang="en-US" smtClean="0"/>
              <a:t>Evacuate - Listen to your radio or television and follow the instructions of local emergency officials. </a:t>
            </a:r>
          </a:p>
          <a:p>
            <a:pPr eaLnBrk="1" hangingPunct="1"/>
            <a:endParaRPr lang="en-US" smtClean="0"/>
          </a:p>
          <a:p>
            <a:pPr eaLnBrk="1" hangingPunct="1"/>
            <a:r>
              <a:rPr lang="en-US" smtClean="0"/>
              <a:t>Bomb threat - Keep the caller on the line and record everything that is said. Notify the police and building management immediately</a:t>
            </a:r>
          </a:p>
        </p:txBody>
      </p:sp>
      <p:sp>
        <p:nvSpPr>
          <p:cNvPr id="4" name="Slide Number Placeholder 3"/>
          <p:cNvSpPr>
            <a:spLocks noGrp="1"/>
          </p:cNvSpPr>
          <p:nvPr>
            <p:ph type="sldNum" sz="quarter" idx="5"/>
          </p:nvPr>
        </p:nvSpPr>
        <p:spPr/>
        <p:txBody>
          <a:bodyPr/>
          <a:lstStyle/>
          <a:p>
            <a:pPr>
              <a:defRPr/>
            </a:pPr>
            <a:fld id="{74FE56E8-D90C-4689-84F2-694CE3FB198A}" type="slidenum">
              <a:rPr lang="en-US" smtClean="0"/>
              <a:pPr>
                <a:defRPr/>
              </a:pPr>
              <a:t>28</a:t>
            </a:fld>
            <a:endParaRPr lang="en-US"/>
          </a:p>
        </p:txBody>
      </p:sp>
    </p:spTree>
    <p:extLst>
      <p:ext uri="{BB962C8B-B14F-4D97-AF65-F5344CB8AC3E}">
        <p14:creationId xmlns:p14="http://schemas.microsoft.com/office/powerpoint/2010/main" val="185009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Radioactive materials are used every day in laboratories, medical centers, food irradiation plants, and for industrial uses. If stolen or otherwise acquired, </a:t>
            </a:r>
          </a:p>
          <a:p>
            <a:pPr eaLnBrk="1" hangingPunct="1"/>
            <a:endParaRPr lang="en-US" smtClean="0"/>
          </a:p>
          <a:p>
            <a:pPr eaLnBrk="1" hangingPunct="1"/>
            <a:r>
              <a:rPr lang="en-US" smtClean="0"/>
              <a:t>RDD’s have different means of dispersal, including dirty bombs, placing a container of radioactive material in a public place, or using an airplane to disperse powdered or aerosolized forms of radioactive material. </a:t>
            </a:r>
          </a:p>
          <a:p>
            <a:pPr eaLnBrk="1" hangingPunct="1"/>
            <a:endParaRPr lang="en-US" smtClean="0"/>
          </a:p>
          <a:p>
            <a:pPr eaLnBrk="1" hangingPunct="1"/>
            <a:r>
              <a:rPr lang="en-US" smtClean="0"/>
              <a:t>A “dirty bomb” is one type of RDD that uses a conventional explosion to disperse radioactive material over a targeted area.</a:t>
            </a:r>
          </a:p>
          <a:p>
            <a:pPr eaLnBrk="1" hangingPunct="1"/>
            <a:endParaRPr lang="en-US" smtClean="0"/>
          </a:p>
          <a:p>
            <a:pPr eaLnBrk="1" hangingPunct="1"/>
            <a:r>
              <a:rPr lang="en-US" smtClean="0"/>
              <a:t>The area over which radioactive materials would be dispersed depends on factors such as: </a:t>
            </a:r>
          </a:p>
          <a:p>
            <a:pPr lvl="1" eaLnBrk="1" hangingPunct="1"/>
            <a:r>
              <a:rPr lang="en-US" smtClean="0"/>
              <a:t>Amount and type of radioactive material dispersed. </a:t>
            </a:r>
          </a:p>
          <a:p>
            <a:pPr lvl="1" eaLnBrk="1" hangingPunct="1"/>
            <a:r>
              <a:rPr lang="en-US" smtClean="0"/>
              <a:t>Means of dispersal (e.g. explosion, spraying, fire). </a:t>
            </a:r>
          </a:p>
          <a:p>
            <a:pPr lvl="1" eaLnBrk="1" hangingPunct="1"/>
            <a:r>
              <a:rPr lang="en-US" smtClean="0"/>
              <a:t>Physical and chemical form of the radioactive material. For example, if the material is dispersed as fine particles, it might be carried by the wind over a relatively large area. </a:t>
            </a:r>
          </a:p>
          <a:p>
            <a:pPr lvl="1" eaLnBrk="1" hangingPunct="1"/>
            <a:r>
              <a:rPr lang="en-US" smtClean="0"/>
              <a:t>Local topography, location of buildings, and other landscape characteristics. </a:t>
            </a:r>
          </a:p>
          <a:p>
            <a:pPr lvl="1" eaLnBrk="1" hangingPunct="1"/>
            <a:r>
              <a:rPr lang="en-US" smtClean="0"/>
              <a:t>Local weather conditions.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7E4B455D-1279-4520-8F1E-85CD518DF77D}" type="slidenum">
              <a:rPr lang="en-US" smtClean="0"/>
              <a:pPr>
                <a:defRPr/>
              </a:pPr>
              <a:t>29</a:t>
            </a:fld>
            <a:endParaRPr lang="en-US"/>
          </a:p>
        </p:txBody>
      </p:sp>
    </p:spTree>
    <p:extLst>
      <p:ext uri="{BB962C8B-B14F-4D97-AF65-F5344CB8AC3E}">
        <p14:creationId xmlns:p14="http://schemas.microsoft.com/office/powerpoint/2010/main" val="1436231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Radioactive materials are used every day in laboratories, medical centers, food irradiation plants, and for industrial uses. If stolen or otherwise acquired, </a:t>
            </a:r>
          </a:p>
          <a:p>
            <a:pPr eaLnBrk="1" hangingPunct="1"/>
            <a:endParaRPr lang="en-US" smtClean="0"/>
          </a:p>
          <a:p>
            <a:pPr eaLnBrk="1" hangingPunct="1"/>
            <a:r>
              <a:rPr lang="en-US" smtClean="0"/>
              <a:t>RDD’s have different means of dispersal, including dirty bombs, placing a container of radioactive material in a public place, or using an airplane to disperse powdered or aerosolized forms of radioactive material. </a:t>
            </a:r>
          </a:p>
          <a:p>
            <a:pPr eaLnBrk="1" hangingPunct="1"/>
            <a:endParaRPr lang="en-US" smtClean="0"/>
          </a:p>
          <a:p>
            <a:pPr eaLnBrk="1" hangingPunct="1"/>
            <a:r>
              <a:rPr lang="en-US" smtClean="0"/>
              <a:t>A “dirty bomb” is one type of RDD that uses a conventional explosion to disperse radioactive material over a targeted area.</a:t>
            </a:r>
          </a:p>
          <a:p>
            <a:pPr eaLnBrk="1" hangingPunct="1"/>
            <a:endParaRPr lang="en-US" smtClean="0"/>
          </a:p>
          <a:p>
            <a:pPr eaLnBrk="1" hangingPunct="1"/>
            <a:r>
              <a:rPr lang="en-US" smtClean="0"/>
              <a:t>The area over which radioactive materials would be dispersed depends on factors such as: </a:t>
            </a:r>
          </a:p>
          <a:p>
            <a:pPr lvl="1" eaLnBrk="1" hangingPunct="1"/>
            <a:r>
              <a:rPr lang="en-US" smtClean="0"/>
              <a:t>Amount and type of radioactive material dispersed. </a:t>
            </a:r>
          </a:p>
          <a:p>
            <a:pPr lvl="1" eaLnBrk="1" hangingPunct="1"/>
            <a:r>
              <a:rPr lang="en-US" smtClean="0"/>
              <a:t>Means of dispersal (e.g. explosion, spraying, fire). </a:t>
            </a:r>
          </a:p>
          <a:p>
            <a:pPr lvl="1" eaLnBrk="1" hangingPunct="1"/>
            <a:r>
              <a:rPr lang="en-US" smtClean="0"/>
              <a:t>Physical and chemical form of the radioactive material. For example, if the material is dispersed as fine particles, it might be carried by the wind over a relatively large area. </a:t>
            </a:r>
          </a:p>
          <a:p>
            <a:pPr lvl="1" eaLnBrk="1" hangingPunct="1"/>
            <a:r>
              <a:rPr lang="en-US" smtClean="0"/>
              <a:t>Local topography, location of buildings, and other landscape characteristics. </a:t>
            </a:r>
          </a:p>
          <a:p>
            <a:pPr lvl="1" eaLnBrk="1" hangingPunct="1"/>
            <a:r>
              <a:rPr lang="en-US" smtClean="0"/>
              <a:t>Local weather conditions.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49DAF2E1-C852-4221-B1FB-20B3F96AB825}" type="slidenum">
              <a:rPr lang="en-US" smtClean="0"/>
              <a:pPr>
                <a:defRPr/>
              </a:pPr>
              <a:t>30</a:t>
            </a:fld>
            <a:endParaRPr lang="en-US"/>
          </a:p>
        </p:txBody>
      </p:sp>
    </p:spTree>
    <p:extLst>
      <p:ext uri="{BB962C8B-B14F-4D97-AF65-F5344CB8AC3E}">
        <p14:creationId xmlns:p14="http://schemas.microsoft.com/office/powerpoint/2010/main" val="106109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Extreme heat is the number-one weather killer in Wisconsin with 116 directly-related deaths from 1982-2010. WI had an an additional 95 indirectly-related fatalities from 1982-2010 from heat</a:t>
            </a:r>
          </a:p>
          <a:p>
            <a:pPr eaLnBrk="1" hangingPunct="1">
              <a:spcBef>
                <a:spcPct val="0"/>
              </a:spcBef>
            </a:pPr>
            <a:endParaRPr lang="en-US" smtClean="0"/>
          </a:p>
          <a:p>
            <a:pPr eaLnBrk="1" hangingPunct="1">
              <a:spcBef>
                <a:spcPct val="0"/>
              </a:spcBef>
            </a:pPr>
            <a:r>
              <a:rPr lang="en-US" smtClean="0"/>
              <a:t>You can be prepared by knowing the symptoms of heat disorders and overexposure to the sun, staying hydrated and being ready to give first aid treatment. Heat stroke and heat exhaustion are two common problems</a:t>
            </a:r>
          </a:p>
          <a:p>
            <a:pPr eaLnBrk="1" hangingPunct="1">
              <a:spcBef>
                <a:spcPct val="0"/>
              </a:spcBef>
            </a:pPr>
            <a:endParaRPr lang="en-US" smtClean="0"/>
          </a:p>
          <a:p>
            <a:pPr eaLnBrk="1" hangingPunct="1">
              <a:spcBef>
                <a:spcPct val="0"/>
              </a:spcBef>
            </a:pPr>
            <a:r>
              <a:rPr lang="en-US" smtClean="0"/>
              <a:t>Higher risk from poor air quality: People living in urban areas may be at greater risk from the effects of a prolonged heat wave than those living in rural areas.</a:t>
            </a:r>
          </a:p>
        </p:txBody>
      </p:sp>
      <p:sp>
        <p:nvSpPr>
          <p:cNvPr id="1946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7B527F9-BF15-48F9-8E13-05E4F70F35B6}"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196414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Extreme heat is the number-one weather killer in Wisconsin with 116 directly-related deaths from 1982-2010. WI had an an additional 95 indirectly-related fatalities from 1982-2010 from heat</a:t>
            </a:r>
          </a:p>
          <a:p>
            <a:pPr eaLnBrk="1" hangingPunct="1">
              <a:spcBef>
                <a:spcPct val="0"/>
              </a:spcBef>
            </a:pPr>
            <a:endParaRPr lang="en-US" smtClean="0"/>
          </a:p>
          <a:p>
            <a:pPr eaLnBrk="1" hangingPunct="1">
              <a:spcBef>
                <a:spcPct val="0"/>
              </a:spcBef>
            </a:pPr>
            <a:r>
              <a:rPr lang="en-US" smtClean="0"/>
              <a:t>You can be prepared by knowing the symptoms of heat disorders and overexposure to the sun, staying hydrated and being ready to give first aid treatment. Heat stroke and heat exhaustion are two common problems</a:t>
            </a:r>
          </a:p>
          <a:p>
            <a:pPr eaLnBrk="1" hangingPunct="1">
              <a:spcBef>
                <a:spcPct val="0"/>
              </a:spcBef>
            </a:pPr>
            <a:endParaRPr lang="en-US" smtClean="0"/>
          </a:p>
          <a:p>
            <a:pPr eaLnBrk="1" hangingPunct="1">
              <a:spcBef>
                <a:spcPct val="0"/>
              </a:spcBef>
            </a:pPr>
            <a:r>
              <a:rPr lang="en-US" smtClean="0"/>
              <a:t>Higher risk from poor air quality: People living in urban areas may be at greater risk from the effects of a prolonged heat wave than those living in rural areas.</a:t>
            </a:r>
          </a:p>
        </p:txBody>
      </p:sp>
      <p:sp>
        <p:nvSpPr>
          <p:cNvPr id="1946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DD7A54C-6AB7-4C65-AB46-16CD57DE4348}"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30329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900" dirty="0" smtClean="0"/>
              <a:t>Floods can happen - For example, since 1981, 99 of the 102 counties in Illinois have been declared major disaster areas by the President due to flooding</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Know more about floods – not all floods are the same: Not all floods are alike. Some floods develop slowly - often times over a period of days. Flash floods can develop quickly, sometimes in a matter of minutes and without any visible signs of rain. Flash floods often have a dangerous wall of roaring water that carries rocks, mud and other debris, sweeping away most things in its path.</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Helpful equipment: Building materials can help you and your household prepare for a flood if you live in an area that is flood prone.</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Important activities: Most homeowner and renter policies do not cover flood damage, but info can be accessed through the National Flood Insurance Program (NFIP). </a:t>
            </a:r>
            <a:endParaRPr lang="en-US" sz="1050" dirty="0" smtClean="0"/>
          </a:p>
        </p:txBody>
      </p:sp>
      <p:sp>
        <p:nvSpPr>
          <p:cNvPr id="204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61368B-60AA-42EC-93FE-5E2BDAF40EB5}"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249813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900" dirty="0" smtClean="0"/>
              <a:t>Floods can happen - For example, since 1981, 99 of the 102 counties in Illinois have been declared major disaster areas by the President due to flooding</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Know more about floods – not all floods are the same: Not all floods are alike. Some floods develop slowly - often times over a period of days. Flash floods can develop quickly, sometimes in a matter of minutes and without any visible signs of rain. Flash floods often have a dangerous wall of roaring water that carries rocks, mud and other debris, sweeping away most things in its path.</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Helpful equipment: Building materials can help you and your household prepare for a flood if you live in an area that is flood prone.</a:t>
            </a:r>
          </a:p>
          <a:p>
            <a:pPr eaLnBrk="1" fontAlgn="auto" hangingPunct="1">
              <a:spcBef>
                <a:spcPts val="0"/>
              </a:spcBef>
              <a:spcAft>
                <a:spcPts val="0"/>
              </a:spcAft>
              <a:defRPr/>
            </a:pPr>
            <a:endParaRPr lang="en-US" sz="900" dirty="0" smtClean="0"/>
          </a:p>
          <a:p>
            <a:pPr eaLnBrk="1" fontAlgn="auto" hangingPunct="1">
              <a:spcBef>
                <a:spcPts val="0"/>
              </a:spcBef>
              <a:spcAft>
                <a:spcPts val="0"/>
              </a:spcAft>
              <a:defRPr/>
            </a:pPr>
            <a:r>
              <a:rPr lang="en-US" sz="900" dirty="0" smtClean="0"/>
              <a:t>Important activities: Most homeowner and renter policies do not cover flood damage, but info can be accessed through the National Flood Insurance Program (NFIP). </a:t>
            </a:r>
            <a:endParaRPr lang="en-US" sz="1050" dirty="0" smtClean="0"/>
          </a:p>
        </p:txBody>
      </p:sp>
      <p:sp>
        <p:nvSpPr>
          <p:cNvPr id="204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E9B4BE7-E872-4071-AE35-8C085C919CB8}"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43232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mtClean="0"/>
              <a:t>Fires are deadly: Fire can be life threatening in two minutes and can engulf a residence in as little as five minutes</a:t>
            </a:r>
          </a:p>
          <a:p>
            <a:pPr eaLnBrk="1" hangingPunct="1">
              <a:spcBef>
                <a:spcPct val="0"/>
              </a:spcBef>
            </a:pPr>
            <a:r>
              <a:rPr lang="en-US" smtClean="0"/>
              <a:t>Fire deaths from suffocation from lack of oxygen outnumbers burn deaths, 3 to 1. As fires burn, poisonous gases are emitted that can cause you to become disoriented or drowsy.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215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98B4F98-4B49-4EA5-ADCD-C677671F684A}"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237681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mtClean="0"/>
              <a:t>Fires are deadly: Fire can be life threatening in two minutes and can engulf a residence in as little as five minutes</a:t>
            </a:r>
          </a:p>
          <a:p>
            <a:pPr eaLnBrk="1" hangingPunct="1">
              <a:spcBef>
                <a:spcPct val="0"/>
              </a:spcBef>
            </a:pPr>
            <a:r>
              <a:rPr lang="en-US" smtClean="0"/>
              <a:t>Fire deaths from suffocation from lack of oxygen outnumbers burn deaths, 3 to 1. As fires burn, poisonous gases are emitted that can cause you to become disoriented or drowsy.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215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B4FEF13-A049-4C92-9882-897F9C9272F9}"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10597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Each year, 48 million people (1 in 6 Americans) in the U.S. get sick from contaminated food. </a:t>
            </a:r>
          </a:p>
          <a:p>
            <a:pPr eaLnBrk="1" hangingPunct="1">
              <a:spcBef>
                <a:spcPct val="0"/>
              </a:spcBef>
            </a:pPr>
            <a:r>
              <a:rPr lang="en-US" smtClean="0"/>
              <a:t>Not all illnesses are caused by the same pathogens but the symptoms are usually very similar. Common symptoms are….</a:t>
            </a:r>
          </a:p>
          <a:p>
            <a:pPr eaLnBrk="1" hangingPunct="1">
              <a:spcBef>
                <a:spcPct val="0"/>
              </a:spcBef>
            </a:pPr>
            <a:r>
              <a:rPr lang="en-US" smtClean="0"/>
              <a:t>Food becomes contaminated through a variety of mechanisms and may occur at any stage in the process from food production to consumption. </a:t>
            </a:r>
          </a:p>
          <a:p>
            <a:pPr eaLnBrk="1" hangingPunct="1">
              <a:spcBef>
                <a:spcPct val="0"/>
              </a:spcBef>
            </a:pPr>
            <a:endParaRPr lang="en-US" smtClean="0"/>
          </a:p>
          <a:p>
            <a:pPr eaLnBrk="1" hangingPunct="1">
              <a:spcBef>
                <a:spcPct val="0"/>
              </a:spcBef>
            </a:pPr>
            <a:r>
              <a:rPr lang="en-US" smtClean="0"/>
              <a:t>Important activities:</a:t>
            </a:r>
          </a:p>
          <a:p>
            <a:pPr eaLnBrk="1" hangingPunct="1">
              <a:spcBef>
                <a:spcPct val="0"/>
              </a:spcBef>
            </a:pPr>
            <a:r>
              <a:rPr lang="en-US" smtClean="0"/>
              <a:t>Foods that can spoil should be refrigerated - If perishable foods stand at room temperature for more than 2 hours, they may not be safe to eat.</a:t>
            </a:r>
          </a:p>
          <a:p>
            <a:pPr eaLnBrk="1" hangingPunct="1">
              <a:spcBef>
                <a:spcPct val="0"/>
              </a:spcBef>
            </a:pPr>
            <a:r>
              <a:rPr lang="en-US" smtClean="0"/>
              <a:t>In addition to washing your hands, remember that utensils and surfaces should be washed with hot, soapy water before and after they are used to prepare food.</a:t>
            </a:r>
          </a:p>
          <a:p>
            <a:pPr eaLnBrk="1" hangingPunct="1">
              <a:spcBef>
                <a:spcPct val="0"/>
              </a:spcBef>
            </a:pPr>
            <a:endParaRPr lang="en-US" smtClean="0"/>
          </a:p>
        </p:txBody>
      </p:sp>
      <p:sp>
        <p:nvSpPr>
          <p:cNvPr id="225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E39AFB-36B6-4F80-9D6D-57682EC5EE8A}"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30129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828DFF-C9B6-4623-9057-6AD1E550DEB9}" type="datetimeFigureOut">
              <a:rPr lang="en-US"/>
              <a:pPr>
                <a:defRPr/>
              </a:pPr>
              <a:t>5/29/2013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2782D0-1562-4417-BC31-9D4386A0C3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517F98-F7BC-4685-A392-C446E126253D}" type="datetimeFigureOut">
              <a:rPr lang="en-US"/>
              <a:pPr>
                <a:defRPr/>
              </a:pPr>
              <a:t>5/29/2013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C61598-B474-4963-AD33-9FDC2B2C49D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33D6EF-1326-4071-842D-E08DD588B837}" type="datetimeFigureOut">
              <a:rPr lang="en-US"/>
              <a:pPr>
                <a:defRPr/>
              </a:pPr>
              <a:t>5/29/2013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F44007-1FE4-415A-BF01-886931ACF2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54F7E3-BA46-4CCC-9E6E-C91760012291}" type="datetimeFigureOut">
              <a:rPr lang="en-US"/>
              <a:pPr>
                <a:defRPr/>
              </a:pPr>
              <a:t>5/29/2013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C0A177-1D3D-4CBF-8B9A-DCE0D9840DC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807726-70ED-405A-B5C4-42718CBED7E3}" type="datetimeFigureOut">
              <a:rPr lang="en-US"/>
              <a:pPr>
                <a:defRPr/>
              </a:pPr>
              <a:t>5/29/2013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B83E8-0837-4948-A3DF-EC399424AB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49CE0D-BE02-4E01-9E76-B99AC63392FD}" type="datetimeFigureOut">
              <a:rPr lang="en-US"/>
              <a:pPr>
                <a:defRPr/>
              </a:pPr>
              <a:t>5/29/2013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3DF154-CAE2-43C2-B449-3DA5CCDD41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036C7D-B7CC-4307-866B-2A635AE87752}" type="datetimeFigureOut">
              <a:rPr lang="en-US"/>
              <a:pPr>
                <a:defRPr/>
              </a:pPr>
              <a:t>5/29/2013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84FFFF-C852-44F5-9ED5-C060F7E630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36A498-D066-4BF8-B3F8-DBB3EA9D48F2}" type="datetimeFigureOut">
              <a:rPr lang="en-US"/>
              <a:pPr>
                <a:defRPr/>
              </a:pPr>
              <a:t>5/29/2013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3E431E-0C13-4A79-AF26-73DAC86782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8CC506-5026-4DA3-929A-B9C19F1460E6}" type="datetimeFigureOut">
              <a:rPr lang="en-US"/>
              <a:pPr>
                <a:defRPr/>
              </a:pPr>
              <a:t>5/29/2013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D26CBA-C556-4A36-B87F-4EE4A9B7E8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9065E4-290A-4264-9E17-D9B48D210E10}" type="datetimeFigureOut">
              <a:rPr lang="en-US"/>
              <a:pPr>
                <a:defRPr/>
              </a:pPr>
              <a:t>5/29/2013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4DA71D-5CE6-4D4B-8BF8-0B133AA682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D02169-22E9-46A9-8A72-39AAB475C4D4}" type="datetimeFigureOut">
              <a:rPr lang="en-US"/>
              <a:pPr>
                <a:defRPr/>
              </a:pPr>
              <a:t>5/29/2013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197D82-AE30-40FE-995C-37525369C7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A033A4-BB14-427F-8E6F-ADCCF3FD64FC}" type="datetimeFigureOut">
              <a:rPr lang="en-US"/>
              <a:pPr>
                <a:defRPr/>
              </a:pPr>
              <a:t>5/29/2013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88E19C-2A18-47F8-A968-58B5D9BA7191}" type="slidenum">
              <a:rPr lang="en-US"/>
              <a:pPr>
                <a:defRPr/>
              </a:pPr>
              <a:t>‹#›</a:t>
            </a:fld>
            <a:endParaRPr lang="en-US"/>
          </a:p>
        </p:txBody>
      </p:sp>
      <p:pic>
        <p:nvPicPr>
          <p:cNvPr id="1031" name="Picture 4" descr="Gear Up. Get Ready! It can happen! Emergency Preparedness"/>
          <p:cNvPicPr>
            <a:picLocks noChangeAspect="1" noChangeArrowheads="1"/>
          </p:cNvPicPr>
          <p:nvPr userDrawn="1"/>
        </p:nvPicPr>
        <p:blipFill>
          <a:blip r:embed="rId13" cstate="print"/>
          <a:srcRect/>
          <a:stretch>
            <a:fillRect/>
          </a:stretch>
        </p:blipFill>
        <p:spPr bwMode="auto">
          <a:xfrm>
            <a:off x="7848600" y="5486400"/>
            <a:ext cx="11430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floodsmart.go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pPr eaLnBrk="1" hangingPunct="1"/>
            <a:r>
              <a:rPr lang="en-US" smtClean="0"/>
              <a:t>Get Ready for an Earthquake</a:t>
            </a:r>
          </a:p>
        </p:txBody>
      </p:sp>
      <p:sp>
        <p:nvSpPr>
          <p:cNvPr id="5" name="Content Placeholder 4"/>
          <p:cNvSpPr>
            <a:spLocks noGrp="1"/>
          </p:cNvSpPr>
          <p:nvPr>
            <p:ph sz="half" idx="1"/>
          </p:nvPr>
        </p:nvSpPr>
        <p:spPr>
          <a:xfrm>
            <a:off x="457200" y="1524000"/>
            <a:ext cx="8077200" cy="1981200"/>
          </a:xfrm>
        </p:spPr>
        <p:txBody>
          <a:bodyPr rtlCol="0">
            <a:normAutofit fontScale="32500" lnSpcReduction="20000"/>
          </a:bodyPr>
          <a:lstStyle/>
          <a:p>
            <a:pPr eaLnBrk="1" fontAlgn="auto" hangingPunct="1">
              <a:spcAft>
                <a:spcPts val="0"/>
              </a:spcAft>
              <a:defRPr/>
            </a:pPr>
            <a:r>
              <a:rPr lang="en-US" sz="6400" dirty="0" smtClean="0"/>
              <a:t>Earthquakes are the sudden, rapid shaking of the earth caused by the breaking and shifting of rock deep underground</a:t>
            </a:r>
          </a:p>
          <a:p>
            <a:pPr eaLnBrk="1" fontAlgn="auto" hangingPunct="1">
              <a:spcAft>
                <a:spcPts val="0"/>
              </a:spcAft>
              <a:defRPr/>
            </a:pPr>
            <a:r>
              <a:rPr lang="en-US" sz="6400" dirty="0" smtClean="0"/>
              <a:t>Including Illinois, Indiana, and Wisconsin, there are 45 states and territories in the US at moderate to high risk for earthquakes</a:t>
            </a:r>
          </a:p>
          <a:p>
            <a:pPr eaLnBrk="1" fontAlgn="auto" hangingPunct="1">
              <a:spcAft>
                <a:spcPts val="0"/>
              </a:spcAft>
              <a:defRPr/>
            </a:pPr>
            <a:r>
              <a:rPr lang="en-US" sz="6400" dirty="0" smtClean="0"/>
              <a:t>Most deaths and injuries occur by falling objects and debris or when buildings collapse</a:t>
            </a:r>
            <a:endParaRPr lang="en-US" sz="3200" dirty="0" smtClean="0"/>
          </a:p>
          <a:p>
            <a:pPr eaLnBrk="1" fontAlgn="auto" hangingPunct="1">
              <a:spcAft>
                <a:spcPts val="0"/>
              </a:spcAft>
              <a:defRPr/>
            </a:pPr>
            <a:endParaRPr lang="en-US" dirty="0" smtClean="0"/>
          </a:p>
        </p:txBody>
      </p:sp>
      <p:pic>
        <p:nvPicPr>
          <p:cNvPr id="2052" name="Picture 6"/>
          <p:cNvPicPr>
            <a:picLocks noChangeAspect="1" noChangeArrowheads="1"/>
          </p:cNvPicPr>
          <p:nvPr/>
        </p:nvPicPr>
        <p:blipFill>
          <a:blip r:embed="rId3" cstate="print"/>
          <a:srcRect l="10123" t="35715" r="71773" b="37500"/>
          <a:stretch>
            <a:fillRect/>
          </a:stretch>
        </p:blipFill>
        <p:spPr bwMode="auto">
          <a:xfrm>
            <a:off x="0" y="228600"/>
            <a:ext cx="1322388" cy="1214438"/>
          </a:xfrm>
          <a:prstGeom prst="rect">
            <a:avLst/>
          </a:prstGeom>
          <a:noFill/>
          <a:ln w="9525">
            <a:noFill/>
            <a:miter lim="800000"/>
            <a:headEnd/>
            <a:tailEnd/>
          </a:ln>
        </p:spPr>
      </p:pic>
      <p:pic>
        <p:nvPicPr>
          <p:cNvPr id="2053" name="Picture 7"/>
          <p:cNvPicPr>
            <a:picLocks noChangeAspect="1"/>
          </p:cNvPicPr>
          <p:nvPr/>
        </p:nvPicPr>
        <p:blipFill>
          <a:blip r:embed="rId4" cstate="print"/>
          <a:srcRect l="10500" t="37199" r="72749" b="36000"/>
          <a:stretch>
            <a:fillRect/>
          </a:stretch>
        </p:blipFill>
        <p:spPr bwMode="auto">
          <a:xfrm>
            <a:off x="7867650" y="317500"/>
            <a:ext cx="1189038" cy="1187450"/>
          </a:xfrm>
          <a:prstGeom prst="rect">
            <a:avLst/>
          </a:prstGeom>
          <a:noFill/>
          <a:ln w="9525">
            <a:noFill/>
            <a:miter lim="800000"/>
            <a:headEnd/>
            <a:tailEnd/>
          </a:ln>
        </p:spPr>
      </p:pic>
      <p:graphicFrame>
        <p:nvGraphicFramePr>
          <p:cNvPr id="9" name="Table 8"/>
          <p:cNvGraphicFramePr>
            <a:graphicFrameLocks noGrp="1"/>
          </p:cNvGraphicFramePr>
          <p:nvPr/>
        </p:nvGraphicFramePr>
        <p:xfrm>
          <a:off x="914400" y="3429000"/>
          <a:ext cx="6613525" cy="3049692"/>
        </p:xfrm>
        <a:graphic>
          <a:graphicData uri="http://schemas.openxmlformats.org/drawingml/2006/table">
            <a:tbl>
              <a:tblPr/>
              <a:tblGrid>
                <a:gridCol w="2035899"/>
                <a:gridCol w="4577626"/>
              </a:tblGrid>
              <a:tr h="525836">
                <a:tc>
                  <a:txBody>
                    <a:bodyPr/>
                    <a:lstStyle/>
                    <a:p>
                      <a:pPr marL="0" marR="0">
                        <a:lnSpc>
                          <a:spcPct val="115000"/>
                        </a:lnSpc>
                        <a:spcBef>
                          <a:spcPts val="0"/>
                        </a:spcBef>
                        <a:spcAft>
                          <a:spcPts val="0"/>
                        </a:spcAft>
                      </a:pPr>
                      <a:r>
                        <a:rPr lang="en-US" sz="1400" b="1" dirty="0">
                          <a:solidFill>
                            <a:srgbClr val="FFFFFF"/>
                          </a:solidFill>
                          <a:latin typeface="Helvetica"/>
                          <a:ea typeface="Calibri"/>
                          <a:cs typeface="Times New Roman"/>
                        </a:rPr>
                        <a:t>Aftershock</a:t>
                      </a:r>
                      <a:endParaRPr lang="en-US" sz="1800" dirty="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c>
                  <a:txBody>
                    <a:bodyPr/>
                    <a:lstStyle/>
                    <a:p>
                      <a:pPr marL="0" marR="0">
                        <a:lnSpc>
                          <a:spcPct val="115000"/>
                        </a:lnSpc>
                        <a:spcBef>
                          <a:spcPts val="0"/>
                        </a:spcBef>
                        <a:spcAft>
                          <a:spcPts val="0"/>
                        </a:spcAft>
                      </a:pPr>
                      <a:r>
                        <a:rPr lang="en-US" sz="1400" b="1" dirty="0">
                          <a:solidFill>
                            <a:srgbClr val="FFFFFF"/>
                          </a:solidFill>
                          <a:latin typeface="Helvetica"/>
                          <a:ea typeface="Calibri"/>
                          <a:cs typeface="Times New Roman"/>
                        </a:rPr>
                        <a:t>An earthquake of similar or lesser intensity that follows the main earthquake.</a:t>
                      </a:r>
                      <a:endParaRPr lang="en-US" sz="1800" dirty="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r>
              <a:tr h="701115">
                <a:tc>
                  <a:txBody>
                    <a:bodyPr/>
                    <a:lstStyle/>
                    <a:p>
                      <a:pPr marL="0" marR="0">
                        <a:lnSpc>
                          <a:spcPct val="115000"/>
                        </a:lnSpc>
                        <a:spcBef>
                          <a:spcPts val="0"/>
                        </a:spcBef>
                        <a:spcAft>
                          <a:spcPts val="0"/>
                        </a:spcAft>
                      </a:pPr>
                      <a:r>
                        <a:rPr lang="en-US" sz="1400" b="1">
                          <a:solidFill>
                            <a:srgbClr val="000000"/>
                          </a:solidFill>
                          <a:latin typeface="Helvetica"/>
                          <a:ea typeface="Calibri"/>
                          <a:cs typeface="Times New Roman"/>
                        </a:rPr>
                        <a:t>Fault</a:t>
                      </a:r>
                      <a:endParaRPr lang="en-US" sz="180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latin typeface="Helvetica"/>
                          <a:ea typeface="Calibri"/>
                          <a:cs typeface="Times New Roman"/>
                        </a:rPr>
                        <a:t>The break in the earth’s crust which moves during an earthquake. The movement may range from less than an inch to more than 10 yards</a:t>
                      </a:r>
                      <a:endParaRPr lang="en-US" sz="1800" dirty="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r>
              <a:tr h="525836">
                <a:tc>
                  <a:txBody>
                    <a:bodyPr/>
                    <a:lstStyle/>
                    <a:p>
                      <a:pPr marL="0" marR="0">
                        <a:lnSpc>
                          <a:spcPct val="115000"/>
                        </a:lnSpc>
                        <a:spcBef>
                          <a:spcPts val="0"/>
                        </a:spcBef>
                        <a:spcAft>
                          <a:spcPts val="0"/>
                        </a:spcAft>
                      </a:pPr>
                      <a:r>
                        <a:rPr lang="en-US" sz="1400" b="1">
                          <a:solidFill>
                            <a:srgbClr val="FFFFFF"/>
                          </a:solidFill>
                          <a:latin typeface="Helvetica"/>
                          <a:ea typeface="Calibri"/>
                          <a:cs typeface="Times New Roman"/>
                        </a:rPr>
                        <a:t>Epicenter</a:t>
                      </a:r>
                      <a:endParaRPr lang="en-US" sz="180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c>
                  <a:txBody>
                    <a:bodyPr/>
                    <a:lstStyle/>
                    <a:p>
                      <a:pPr marL="0" marR="0">
                        <a:lnSpc>
                          <a:spcPct val="115000"/>
                        </a:lnSpc>
                        <a:spcBef>
                          <a:spcPts val="0"/>
                        </a:spcBef>
                        <a:spcAft>
                          <a:spcPts val="0"/>
                        </a:spcAft>
                      </a:pPr>
                      <a:r>
                        <a:rPr lang="en-US" sz="1400" b="1">
                          <a:solidFill>
                            <a:srgbClr val="FFFFFF"/>
                          </a:solidFill>
                          <a:latin typeface="Helvetica"/>
                          <a:ea typeface="Calibri"/>
                          <a:cs typeface="Times New Roman"/>
                        </a:rPr>
                        <a:t>The place on the earth’s surface where the earthquake rupture began.</a:t>
                      </a:r>
                      <a:endParaRPr lang="en-US" sz="180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r>
              <a:tr h="525836">
                <a:tc>
                  <a:txBody>
                    <a:bodyPr/>
                    <a:lstStyle/>
                    <a:p>
                      <a:pPr marL="0" marR="0">
                        <a:lnSpc>
                          <a:spcPct val="115000"/>
                        </a:lnSpc>
                        <a:spcBef>
                          <a:spcPts val="0"/>
                        </a:spcBef>
                        <a:spcAft>
                          <a:spcPts val="0"/>
                        </a:spcAft>
                      </a:pPr>
                      <a:r>
                        <a:rPr lang="en-US" sz="1400" b="1">
                          <a:solidFill>
                            <a:srgbClr val="000000"/>
                          </a:solidFill>
                          <a:latin typeface="Helvetica"/>
                          <a:ea typeface="Calibri"/>
                          <a:cs typeface="Times New Roman"/>
                        </a:rPr>
                        <a:t>Seismic Waves</a:t>
                      </a:r>
                      <a:endParaRPr lang="en-US" sz="180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b="1">
                          <a:solidFill>
                            <a:srgbClr val="000000"/>
                          </a:solidFill>
                          <a:latin typeface="Helvetica"/>
                          <a:ea typeface="Calibri"/>
                          <a:cs typeface="Times New Roman"/>
                        </a:rPr>
                        <a:t>Vibrations that travel outward from the earthquake fault at speeds of several miles per second.</a:t>
                      </a:r>
                      <a:endParaRPr lang="en-US" sz="180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FFFFFF"/>
                    </a:solidFill>
                  </a:tcPr>
                </a:tc>
              </a:tr>
              <a:tr h="701115">
                <a:tc>
                  <a:txBody>
                    <a:bodyPr/>
                    <a:lstStyle/>
                    <a:p>
                      <a:pPr marL="0" marR="0">
                        <a:lnSpc>
                          <a:spcPct val="115000"/>
                        </a:lnSpc>
                        <a:spcBef>
                          <a:spcPts val="0"/>
                        </a:spcBef>
                        <a:spcAft>
                          <a:spcPts val="0"/>
                        </a:spcAft>
                      </a:pPr>
                      <a:r>
                        <a:rPr lang="en-US" sz="1400" b="1">
                          <a:solidFill>
                            <a:srgbClr val="FFFFFF"/>
                          </a:solidFill>
                          <a:latin typeface="Helvetica"/>
                          <a:ea typeface="Calibri"/>
                          <a:cs typeface="Times New Roman"/>
                        </a:rPr>
                        <a:t>Magnitude</a:t>
                      </a:r>
                      <a:endParaRPr lang="en-US" sz="180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c>
                  <a:txBody>
                    <a:bodyPr/>
                    <a:lstStyle/>
                    <a:p>
                      <a:pPr marL="0" marR="0">
                        <a:lnSpc>
                          <a:spcPct val="115000"/>
                        </a:lnSpc>
                        <a:spcBef>
                          <a:spcPts val="0"/>
                        </a:spcBef>
                        <a:spcAft>
                          <a:spcPts val="0"/>
                        </a:spcAft>
                      </a:pPr>
                      <a:r>
                        <a:rPr lang="en-US" sz="1400" b="1" dirty="0">
                          <a:solidFill>
                            <a:srgbClr val="FFFFFF"/>
                          </a:solidFill>
                          <a:latin typeface="Helvetica"/>
                          <a:ea typeface="Calibri"/>
                          <a:cs typeface="Times New Roman"/>
                        </a:rPr>
                        <a:t>The amount of energy released during an earthquake, which is computed from the amplitude of the seismic waves.</a:t>
                      </a:r>
                      <a:endParaRPr lang="en-US" sz="1800" dirty="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Get Ready for </a:t>
            </a:r>
            <a:br>
              <a:rPr lang="en-US" smtClean="0"/>
            </a:br>
            <a:r>
              <a:rPr lang="en-US" smtClean="0"/>
              <a:t>Foodborne Illness</a:t>
            </a:r>
          </a:p>
        </p:txBody>
      </p:sp>
      <p:sp>
        <p:nvSpPr>
          <p:cNvPr id="4" name="Content Placeholder 3"/>
          <p:cNvSpPr>
            <a:spLocks noGrp="1"/>
          </p:cNvSpPr>
          <p:nvPr>
            <p:ph sz="half" idx="2"/>
          </p:nvPr>
        </p:nvSpPr>
        <p:spPr>
          <a:xfrm>
            <a:off x="762000" y="1752600"/>
            <a:ext cx="7620000" cy="3505200"/>
          </a:xfrm>
        </p:spPr>
        <p:txBody>
          <a:bodyPr rtlCol="0">
            <a:noAutofit/>
          </a:bodyPr>
          <a:lstStyle/>
          <a:p>
            <a:pPr marL="0" indent="0" eaLnBrk="1" fontAlgn="auto" hangingPunct="1">
              <a:spcBef>
                <a:spcPts val="0"/>
              </a:spcBef>
              <a:spcAft>
                <a:spcPts val="0"/>
              </a:spcAft>
              <a:buFont typeface="Arial" pitchFamily="34" charset="0"/>
              <a:buNone/>
              <a:defRPr/>
            </a:pPr>
            <a:r>
              <a:rPr lang="en-US" sz="2400" dirty="0" smtClean="0"/>
              <a:t>Important activities to properly store and handle food</a:t>
            </a:r>
          </a:p>
          <a:p>
            <a:pPr eaLnBrk="1" fontAlgn="auto" hangingPunct="1">
              <a:spcBef>
                <a:spcPts val="0"/>
              </a:spcBef>
              <a:spcAft>
                <a:spcPts val="0"/>
              </a:spcAft>
              <a:defRPr/>
            </a:pPr>
            <a:r>
              <a:rPr lang="en-US" sz="2000" dirty="0" smtClean="0"/>
              <a:t>Foods that can spoil should be refrigerated or frozen promptly. </a:t>
            </a:r>
          </a:p>
          <a:p>
            <a:pPr eaLnBrk="1" fontAlgn="auto" hangingPunct="1">
              <a:spcAft>
                <a:spcPts val="0"/>
              </a:spcAft>
              <a:defRPr/>
            </a:pPr>
            <a:r>
              <a:rPr lang="en-US" sz="2000" dirty="0" smtClean="0"/>
              <a:t>Cook meat to the proper temperature:</a:t>
            </a:r>
          </a:p>
          <a:p>
            <a:pPr lvl="1" eaLnBrk="1" fontAlgn="auto" hangingPunct="1">
              <a:spcAft>
                <a:spcPts val="0"/>
              </a:spcAft>
              <a:defRPr/>
            </a:pPr>
            <a:r>
              <a:rPr lang="en-US" sz="2000" dirty="0" smtClean="0"/>
              <a:t>145 degrees for roasts, steaks, and chops of beef, veal, pork, and lamb</a:t>
            </a:r>
          </a:p>
          <a:p>
            <a:pPr lvl="1" eaLnBrk="1" fontAlgn="auto" hangingPunct="1">
              <a:spcAft>
                <a:spcPts val="0"/>
              </a:spcAft>
              <a:defRPr/>
            </a:pPr>
            <a:r>
              <a:rPr lang="en-US" sz="2000" dirty="0" smtClean="0"/>
              <a:t>160 degrees for ground beef, veal, pork, and lamb</a:t>
            </a:r>
          </a:p>
          <a:p>
            <a:pPr lvl="1" eaLnBrk="1" fontAlgn="auto" hangingPunct="1">
              <a:spcAft>
                <a:spcPts val="0"/>
              </a:spcAft>
              <a:defRPr/>
            </a:pPr>
            <a:r>
              <a:rPr lang="en-US" sz="2000" dirty="0" smtClean="0"/>
              <a:t>165 degrees for poultry</a:t>
            </a:r>
          </a:p>
          <a:p>
            <a:pPr eaLnBrk="1" fontAlgn="auto" hangingPunct="1">
              <a:spcAft>
                <a:spcPts val="0"/>
              </a:spcAft>
              <a:defRPr/>
            </a:pPr>
            <a:r>
              <a:rPr lang="en-US" sz="2000" dirty="0" smtClean="0"/>
              <a:t>Wash fruits and vegetables under running water.</a:t>
            </a:r>
          </a:p>
          <a:p>
            <a:pPr eaLnBrk="1" fontAlgn="auto" hangingPunct="1">
              <a:spcAft>
                <a:spcPts val="0"/>
              </a:spcAft>
              <a:defRPr/>
            </a:pPr>
            <a:r>
              <a:rPr lang="en-US" sz="2000" dirty="0" smtClean="0"/>
              <a:t>Keep raw meat, poultry, seafood, and their juices away from other foods.</a:t>
            </a:r>
          </a:p>
          <a:p>
            <a:pPr eaLnBrk="1" fontAlgn="auto" hangingPunct="1">
              <a:spcAft>
                <a:spcPts val="0"/>
              </a:spcAft>
              <a:defRPr/>
            </a:pPr>
            <a:r>
              <a:rPr lang="en-US" sz="2000" dirty="0" smtClean="0"/>
              <a:t>Wash your hands for at least 20 seconds with warm, soapy water before and after handling raw food.</a:t>
            </a:r>
          </a:p>
        </p:txBody>
      </p:sp>
      <p:pic>
        <p:nvPicPr>
          <p:cNvPr id="11268" name="Picture 4" descr="https://encrypted-tbn2.gstatic.com/images?q=tbn:ANd9GcR4liynmjVilu7OH-tgMUcmcUH30_MteCKFMcENQjtmdqtNkCkQyQ"/>
          <p:cNvPicPr>
            <a:picLocks noChangeAspect="1"/>
          </p:cNvPicPr>
          <p:nvPr/>
        </p:nvPicPr>
        <p:blipFill>
          <a:blip r:embed="rId3" cstate="print"/>
          <a:srcRect/>
          <a:stretch>
            <a:fillRect/>
          </a:stretch>
        </p:blipFill>
        <p:spPr bwMode="auto">
          <a:xfrm>
            <a:off x="685800" y="457200"/>
            <a:ext cx="990600" cy="811213"/>
          </a:xfrm>
          <a:prstGeom prst="rect">
            <a:avLst/>
          </a:prstGeom>
          <a:noFill/>
          <a:ln w="9525">
            <a:noFill/>
            <a:miter lim="800000"/>
            <a:headEnd/>
            <a:tailEnd/>
          </a:ln>
        </p:spPr>
      </p:pic>
      <p:pic>
        <p:nvPicPr>
          <p:cNvPr id="11269" name="Picture 4" descr="https://encrypted-tbn2.gstatic.com/images?q=tbn:ANd9GcR4liynmjVilu7OH-tgMUcmcUH30_MteCKFMcENQjtmdqtNkCkQyQ"/>
          <p:cNvPicPr>
            <a:picLocks noChangeAspect="1"/>
          </p:cNvPicPr>
          <p:nvPr/>
        </p:nvPicPr>
        <p:blipFill>
          <a:blip r:embed="rId3" cstate="print"/>
          <a:srcRect/>
          <a:stretch>
            <a:fillRect/>
          </a:stretch>
        </p:blipFill>
        <p:spPr bwMode="auto">
          <a:xfrm>
            <a:off x="7162800" y="484188"/>
            <a:ext cx="990600" cy="8112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Get Ready for Pandemic Influenza</a:t>
            </a:r>
          </a:p>
        </p:txBody>
      </p:sp>
      <p:sp>
        <p:nvSpPr>
          <p:cNvPr id="12291" name="Content Placeholder 2"/>
          <p:cNvSpPr>
            <a:spLocks noGrp="1"/>
          </p:cNvSpPr>
          <p:nvPr>
            <p:ph sz="half" idx="1"/>
          </p:nvPr>
        </p:nvSpPr>
        <p:spPr>
          <a:xfrm>
            <a:off x="457200" y="1371600"/>
            <a:ext cx="7315200" cy="4525963"/>
          </a:xfrm>
        </p:spPr>
        <p:txBody>
          <a:bodyPr/>
          <a:lstStyle/>
          <a:p>
            <a:pPr eaLnBrk="1" hangingPunct="1"/>
            <a:r>
              <a:rPr lang="en-US" sz="2000" smtClean="0"/>
              <a:t>An influenza pandemic is a global outbreak of a new version of the flu virus that can spread easily from person to person.</a:t>
            </a:r>
          </a:p>
          <a:p>
            <a:pPr eaLnBrk="1" hangingPunct="1"/>
            <a:r>
              <a:rPr lang="en-US" sz="2000" smtClean="0"/>
              <a:t>Take these steps to protect your health:</a:t>
            </a:r>
          </a:p>
          <a:p>
            <a:pPr lvl="1" eaLnBrk="1" hangingPunct="1"/>
            <a:r>
              <a:rPr lang="en-US" sz="1800" smtClean="0"/>
              <a:t>Cover your nose and mouth with a tissue when you cough or sneeze. </a:t>
            </a:r>
          </a:p>
          <a:p>
            <a:pPr lvl="1" eaLnBrk="1" hangingPunct="1"/>
            <a:r>
              <a:rPr lang="en-US" sz="1800" smtClean="0"/>
              <a:t>Wash your hands often with soap and water, especially after you cough or sneeze.</a:t>
            </a:r>
          </a:p>
          <a:p>
            <a:pPr lvl="1" eaLnBrk="1" hangingPunct="1"/>
            <a:r>
              <a:rPr lang="en-US" sz="1800" smtClean="0"/>
              <a:t>Avoid touching your eyes, nose or mouth. Germs spread this way.</a:t>
            </a:r>
          </a:p>
          <a:p>
            <a:pPr lvl="1" eaLnBrk="1" hangingPunct="1"/>
            <a:r>
              <a:rPr lang="en-US" sz="1800" smtClean="0"/>
              <a:t>Try to avoid close contact with sick people.</a:t>
            </a:r>
          </a:p>
          <a:p>
            <a:pPr lvl="1" eaLnBrk="1" hangingPunct="1"/>
            <a:r>
              <a:rPr lang="en-US" sz="1800" smtClean="0"/>
              <a:t>If you get sick with influenza, stay home from work or school and limit contact with others</a:t>
            </a:r>
          </a:p>
          <a:p>
            <a:pPr eaLnBrk="1" hangingPunct="1"/>
            <a:r>
              <a:rPr lang="en-US" sz="2000" smtClean="0"/>
              <a:t>Have extra supplies on hand</a:t>
            </a:r>
          </a:p>
          <a:p>
            <a:pPr lvl="1" eaLnBrk="1" hangingPunct="1"/>
            <a:r>
              <a:rPr lang="en-US" sz="1800" smtClean="0"/>
              <a:t>Two week supply of water and food</a:t>
            </a:r>
          </a:p>
          <a:p>
            <a:pPr lvl="1" eaLnBrk="1" hangingPunct="1"/>
            <a:r>
              <a:rPr lang="en-US" sz="1800" smtClean="0"/>
              <a:t>Continuous supply of your regular prescription drugs </a:t>
            </a:r>
          </a:p>
          <a:p>
            <a:pPr lvl="1" eaLnBrk="1" hangingPunct="1"/>
            <a:r>
              <a:rPr lang="en-US" sz="1800" smtClean="0"/>
              <a:t>Non-prescription drugs and other health supplies (pain relievers, cough and cold medicines)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Get Ready for Pandemic Influenza</a:t>
            </a:r>
          </a:p>
        </p:txBody>
      </p:sp>
      <p:sp>
        <p:nvSpPr>
          <p:cNvPr id="4" name="Content Placeholder 3"/>
          <p:cNvSpPr>
            <a:spLocks noGrp="1"/>
          </p:cNvSpPr>
          <p:nvPr>
            <p:ph sz="half" idx="2"/>
          </p:nvPr>
        </p:nvSpPr>
        <p:spPr>
          <a:xfrm>
            <a:off x="381000" y="1447800"/>
            <a:ext cx="4038600" cy="2362200"/>
          </a:xfrm>
        </p:spPr>
        <p:txBody>
          <a:bodyPr rtlCol="0">
            <a:normAutofit fontScale="70000" lnSpcReduction="20000"/>
          </a:bodyPr>
          <a:lstStyle/>
          <a:p>
            <a:pPr eaLnBrk="1" fontAlgn="auto" hangingPunct="1">
              <a:spcAft>
                <a:spcPts val="0"/>
              </a:spcAft>
              <a:defRPr/>
            </a:pPr>
            <a:r>
              <a:rPr lang="en-US" sz="3100" dirty="0" smtClean="0"/>
              <a:t>An outbreak is likely to be widespread and may affect your everyday life. Changes may involve everyday supplies and services, overwhelmed doctors and hospitals, and restrictions on travel and public gatherings.</a:t>
            </a:r>
          </a:p>
        </p:txBody>
      </p:sp>
      <p:pic>
        <p:nvPicPr>
          <p:cNvPr id="13316" name="Picture 4" descr="http://www.stonybrook.edu/ehs/images/cdc1.jpg"/>
          <p:cNvPicPr>
            <a:picLocks noChangeAspect="1" noChangeArrowheads="1"/>
          </p:cNvPicPr>
          <p:nvPr/>
        </p:nvPicPr>
        <p:blipFill>
          <a:blip r:embed="rId3" cstate="print"/>
          <a:srcRect/>
          <a:stretch>
            <a:fillRect/>
          </a:stretch>
        </p:blipFill>
        <p:spPr bwMode="auto">
          <a:xfrm>
            <a:off x="5181600" y="1162050"/>
            <a:ext cx="3849688" cy="2495550"/>
          </a:xfrm>
          <a:prstGeom prst="rect">
            <a:avLst/>
          </a:prstGeom>
          <a:noFill/>
          <a:ln w="9525">
            <a:noFill/>
            <a:miter lim="800000"/>
            <a:headEnd/>
            <a:tailEnd/>
          </a:ln>
        </p:spPr>
      </p:pic>
      <p:sp>
        <p:nvSpPr>
          <p:cNvPr id="7" name="Content Placeholder 3"/>
          <p:cNvSpPr>
            <a:spLocks noGrp="1"/>
          </p:cNvSpPr>
          <p:nvPr>
            <p:ph sz="half" idx="2"/>
          </p:nvPr>
        </p:nvSpPr>
        <p:spPr>
          <a:xfrm>
            <a:off x="304800" y="3733800"/>
            <a:ext cx="8382000" cy="2971800"/>
          </a:xfrm>
        </p:spPr>
        <p:txBody>
          <a:bodyPr rtlCol="0">
            <a:normAutofit fontScale="62500" lnSpcReduction="20000"/>
          </a:bodyPr>
          <a:lstStyle/>
          <a:p>
            <a:pPr eaLnBrk="1" fontAlgn="auto" hangingPunct="1">
              <a:spcAft>
                <a:spcPts val="0"/>
              </a:spcAft>
              <a:defRPr/>
            </a:pPr>
            <a:r>
              <a:rPr lang="en-US" sz="3100" dirty="0" smtClean="0"/>
              <a:t>An outbreak is likely to be widespread and may affect your everyday life. Changes may involve everyday supplies and services, overwhelmed doctors and hospitals, and restrictions on travel and public gatherings.</a:t>
            </a:r>
          </a:p>
          <a:p>
            <a:pPr eaLnBrk="1" fontAlgn="auto" hangingPunct="1">
              <a:spcAft>
                <a:spcPts val="0"/>
              </a:spcAft>
              <a:defRPr/>
            </a:pPr>
            <a:r>
              <a:rPr lang="en-US" sz="3200" dirty="0" smtClean="0"/>
              <a:t>Important activities</a:t>
            </a:r>
          </a:p>
          <a:p>
            <a:pPr lvl="1" eaLnBrk="1" fontAlgn="auto" hangingPunct="1">
              <a:spcAft>
                <a:spcPts val="0"/>
              </a:spcAft>
              <a:defRPr/>
            </a:pPr>
            <a:r>
              <a:rPr lang="en-US" sz="2900" dirty="0" smtClean="0"/>
              <a:t>Get a yearly flu vaccination, especially if you are at high risk for flu complications.</a:t>
            </a:r>
          </a:p>
          <a:p>
            <a:pPr lvl="1" eaLnBrk="1" fontAlgn="auto" hangingPunct="1">
              <a:spcAft>
                <a:spcPts val="0"/>
              </a:spcAft>
              <a:defRPr/>
            </a:pPr>
            <a:r>
              <a:rPr lang="en-US" sz="2900" dirty="0" smtClean="0"/>
              <a:t>Practice good hygiene and wash your hands frequently.</a:t>
            </a:r>
          </a:p>
          <a:p>
            <a:pPr lvl="1" eaLnBrk="1" fontAlgn="auto" hangingPunct="1">
              <a:spcAft>
                <a:spcPts val="0"/>
              </a:spcAft>
              <a:defRPr/>
            </a:pPr>
            <a:r>
              <a:rPr lang="en-US" sz="2900" dirty="0" smtClean="0"/>
              <a:t>Cover your nose and mouth when coughing or sneezing.</a:t>
            </a:r>
          </a:p>
          <a:p>
            <a:pPr lvl="1" eaLnBrk="1" fontAlgn="auto" hangingPunct="1">
              <a:spcAft>
                <a:spcPts val="0"/>
              </a:spcAft>
              <a:defRPr/>
            </a:pPr>
            <a:r>
              <a:rPr lang="en-US" sz="2900" dirty="0" smtClean="0"/>
              <a:t>Regularly clean surfaces that are touched by multiple people.</a:t>
            </a:r>
          </a:p>
          <a:p>
            <a:pPr lvl="1" eaLnBrk="1" fontAlgn="auto" hangingPunct="1">
              <a:spcAft>
                <a:spcPts val="0"/>
              </a:spcAft>
              <a:defRPr/>
            </a:pPr>
            <a:r>
              <a:rPr lang="en-US" sz="2900" dirty="0" smtClean="0"/>
              <a:t>Stay healthy by eating a balanced diet, getting regular exercise and getting enough rest.</a:t>
            </a:r>
          </a:p>
          <a:p>
            <a:pPr eaLnBrk="1" fontAlgn="auto" hangingPunct="1">
              <a:spcAft>
                <a:spcPts val="0"/>
              </a:spcAft>
              <a:defRPr/>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Get Ready for a Thunderstorm</a:t>
            </a:r>
          </a:p>
        </p:txBody>
      </p:sp>
      <p:sp>
        <p:nvSpPr>
          <p:cNvPr id="3" name="Content Placeholder 2"/>
          <p:cNvSpPr>
            <a:spLocks noGrp="1"/>
          </p:cNvSpPr>
          <p:nvPr>
            <p:ph sz="half" idx="1"/>
          </p:nvPr>
        </p:nvSpPr>
        <p:spPr>
          <a:xfrm>
            <a:off x="457200" y="1600200"/>
            <a:ext cx="7696200" cy="4525963"/>
          </a:xfrm>
        </p:spPr>
        <p:txBody>
          <a:bodyPr rtlCol="0">
            <a:normAutofit fontScale="85000" lnSpcReduction="10000"/>
          </a:bodyPr>
          <a:lstStyle/>
          <a:p>
            <a:pPr eaLnBrk="1" fontAlgn="auto" hangingPunct="1">
              <a:spcAft>
                <a:spcPts val="0"/>
              </a:spcAft>
              <a:defRPr/>
            </a:pPr>
            <a:r>
              <a:rPr lang="en-US" sz="2900" dirty="0" smtClean="0"/>
              <a:t>Thunderstorms can bring high winds, heavy rains and dangerous lightning, one of the leading causes of weather-related deaths in the United States each year. </a:t>
            </a:r>
          </a:p>
          <a:p>
            <a:pPr eaLnBrk="1" fontAlgn="auto" hangingPunct="1">
              <a:spcAft>
                <a:spcPts val="0"/>
              </a:spcAft>
              <a:defRPr/>
            </a:pPr>
            <a:r>
              <a:rPr lang="en-US" sz="2900" dirty="0" smtClean="0"/>
              <a:t>In Illinois, Indiana, and Wisconsin, severe thunderstorms frequently occur in the late afternoon or evening.</a:t>
            </a:r>
          </a:p>
          <a:p>
            <a:pPr eaLnBrk="1" fontAlgn="auto" hangingPunct="1">
              <a:spcAft>
                <a:spcPts val="0"/>
              </a:spcAft>
              <a:defRPr/>
            </a:pPr>
            <a:r>
              <a:rPr lang="en-US" sz="2900" dirty="0" smtClean="0"/>
              <a:t>Wisconsin had 290 lighting strikes between 2000 and 2010, resulting in five deaths, 56 injuries, and about $47 million in property damage.</a:t>
            </a:r>
          </a:p>
          <a:p>
            <a:pPr eaLnBrk="1" fontAlgn="auto" hangingPunct="1">
              <a:spcAft>
                <a:spcPts val="0"/>
              </a:spcAft>
              <a:defRPr/>
            </a:pPr>
            <a:r>
              <a:rPr lang="en-US" sz="2900" dirty="0" smtClean="0"/>
              <a:t>If you can see lightning, go indoors and wait 30 minutes after you hear the last clap of thunder to go outside.</a:t>
            </a:r>
            <a:endParaRPr lang="en-US" sz="2500" dirty="0" smtClean="0"/>
          </a:p>
          <a:p>
            <a:pPr eaLnBrk="1" fontAlgn="auto" hangingPunct="1">
              <a:spcAft>
                <a:spcPts val="0"/>
              </a:spcAft>
              <a:defRPr/>
            </a:pPr>
            <a:endParaRPr lang="en-US" dirty="0" smtClean="0"/>
          </a:p>
        </p:txBody>
      </p:sp>
      <p:pic>
        <p:nvPicPr>
          <p:cNvPr id="14340" name="Picture 4" descr="http://thedoggyworld.com/wp-content/uploads/2010/06/thunderstorm.jpg"/>
          <p:cNvPicPr>
            <a:picLocks noChangeAspect="1"/>
          </p:cNvPicPr>
          <p:nvPr/>
        </p:nvPicPr>
        <p:blipFill>
          <a:blip r:embed="rId3" cstate="print"/>
          <a:srcRect/>
          <a:stretch>
            <a:fillRect/>
          </a:stretch>
        </p:blipFill>
        <p:spPr bwMode="auto">
          <a:xfrm>
            <a:off x="228600" y="609600"/>
            <a:ext cx="795338" cy="596900"/>
          </a:xfrm>
          <a:prstGeom prst="rect">
            <a:avLst/>
          </a:prstGeom>
          <a:noFill/>
          <a:ln w="9525">
            <a:noFill/>
            <a:miter lim="800000"/>
            <a:headEnd/>
            <a:tailEnd/>
          </a:ln>
        </p:spPr>
      </p:pic>
      <p:pic>
        <p:nvPicPr>
          <p:cNvPr id="14341" name="Picture 4" descr="http://thedoggyworld.com/wp-content/uploads/2010/06/thunderstorm.jpg"/>
          <p:cNvPicPr>
            <a:picLocks noChangeAspect="1"/>
          </p:cNvPicPr>
          <p:nvPr/>
        </p:nvPicPr>
        <p:blipFill>
          <a:blip r:embed="rId3" cstate="print"/>
          <a:srcRect/>
          <a:stretch>
            <a:fillRect/>
          </a:stretch>
        </p:blipFill>
        <p:spPr bwMode="auto">
          <a:xfrm>
            <a:off x="8153400" y="609600"/>
            <a:ext cx="795338" cy="596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Get Ready for a Thunderstorm</a:t>
            </a:r>
          </a:p>
        </p:txBody>
      </p:sp>
      <p:sp>
        <p:nvSpPr>
          <p:cNvPr id="15363" name="Content Placeholder 3"/>
          <p:cNvSpPr>
            <a:spLocks noGrp="1"/>
          </p:cNvSpPr>
          <p:nvPr>
            <p:ph sz="half" idx="2"/>
          </p:nvPr>
        </p:nvSpPr>
        <p:spPr>
          <a:xfrm>
            <a:off x="685800" y="1600200"/>
            <a:ext cx="8001000" cy="3733800"/>
          </a:xfrm>
        </p:spPr>
        <p:txBody>
          <a:bodyPr/>
          <a:lstStyle/>
          <a:p>
            <a:pPr eaLnBrk="1" hangingPunct="1"/>
            <a:r>
              <a:rPr lang="en-US" sz="2400" smtClean="0"/>
              <a:t>Important activities</a:t>
            </a:r>
          </a:p>
          <a:p>
            <a:pPr lvl="1" eaLnBrk="1" hangingPunct="1"/>
            <a:r>
              <a:rPr lang="en-US" sz="2000" smtClean="0"/>
              <a:t>Remove dead trees and rotten branches that could fall and cause injury or damage.</a:t>
            </a:r>
            <a:endParaRPr lang="en-US" smtClean="0"/>
          </a:p>
          <a:p>
            <a:pPr lvl="1" eaLnBrk="1" hangingPunct="1"/>
            <a:r>
              <a:rPr lang="en-US" sz="2000" smtClean="0"/>
              <a:t>Secure outdoor objects that could blow away or cause damage.</a:t>
            </a:r>
            <a:endParaRPr lang="en-US" smtClean="0"/>
          </a:p>
          <a:p>
            <a:pPr lvl="1" eaLnBrk="1" hangingPunct="1"/>
            <a:r>
              <a:rPr lang="en-US" sz="2000" smtClean="0"/>
              <a:t>Shutter windows and secure outside doors. </a:t>
            </a:r>
            <a:endParaRPr lang="en-US" smtClean="0"/>
          </a:p>
          <a:p>
            <a:pPr lvl="1" eaLnBrk="1" hangingPunct="1"/>
            <a:r>
              <a:rPr lang="en-US" sz="2000" smtClean="0"/>
              <a:t>Postpone outdoor activities if a thunderstorm is likely in your area.</a:t>
            </a:r>
            <a:endParaRPr lang="en-US" smtClean="0"/>
          </a:p>
          <a:p>
            <a:pPr lvl="1" eaLnBrk="1" hangingPunct="1"/>
            <a:r>
              <a:rPr lang="en-US" sz="2000" smtClean="0"/>
              <a:t>Avoid showering or bathing. Plumbing can conduct electricity.</a:t>
            </a:r>
            <a:endParaRPr lang="en-US" smtClean="0"/>
          </a:p>
          <a:p>
            <a:pPr lvl="1" eaLnBrk="1" hangingPunct="1"/>
            <a:r>
              <a:rPr lang="en-US" sz="2000" smtClean="0"/>
              <a:t>Use a corded telephone only for emergencies.</a:t>
            </a:r>
            <a:endParaRPr lang="en-US" smtClean="0"/>
          </a:p>
          <a:p>
            <a:pPr lvl="1" eaLnBrk="1" hangingPunct="1"/>
            <a:r>
              <a:rPr lang="en-US" sz="2000" smtClean="0"/>
              <a:t>Unplug appliances and other electrical items such as computers and turn off air conditioners. Power surges from lightning can cause serious damage.</a:t>
            </a:r>
            <a:endParaRPr lang="en-US" smtClean="0"/>
          </a:p>
          <a:p>
            <a:pPr lvl="1" eaLnBrk="1" hangingPunct="1"/>
            <a:r>
              <a:rPr lang="en-US" sz="2000" smtClean="0"/>
              <a:t>Listen for weather updates from local officials</a:t>
            </a:r>
          </a:p>
        </p:txBody>
      </p:sp>
      <p:pic>
        <p:nvPicPr>
          <p:cNvPr id="15364" name="Picture 4" descr="http://thedoggyworld.com/wp-content/uploads/2010/06/thunderstorm.jpg"/>
          <p:cNvPicPr>
            <a:picLocks noChangeAspect="1"/>
          </p:cNvPicPr>
          <p:nvPr/>
        </p:nvPicPr>
        <p:blipFill>
          <a:blip r:embed="rId3" cstate="print"/>
          <a:srcRect/>
          <a:stretch>
            <a:fillRect/>
          </a:stretch>
        </p:blipFill>
        <p:spPr bwMode="auto">
          <a:xfrm>
            <a:off x="228600" y="609600"/>
            <a:ext cx="795338" cy="596900"/>
          </a:xfrm>
          <a:prstGeom prst="rect">
            <a:avLst/>
          </a:prstGeom>
          <a:noFill/>
          <a:ln w="9525">
            <a:noFill/>
            <a:miter lim="800000"/>
            <a:headEnd/>
            <a:tailEnd/>
          </a:ln>
        </p:spPr>
      </p:pic>
      <p:pic>
        <p:nvPicPr>
          <p:cNvPr id="15365" name="Picture 4" descr="http://thedoggyworld.com/wp-content/uploads/2010/06/thunderstorm.jpg"/>
          <p:cNvPicPr>
            <a:picLocks noChangeAspect="1"/>
          </p:cNvPicPr>
          <p:nvPr/>
        </p:nvPicPr>
        <p:blipFill>
          <a:blip r:embed="rId3" cstate="print"/>
          <a:srcRect/>
          <a:stretch>
            <a:fillRect/>
          </a:stretch>
        </p:blipFill>
        <p:spPr bwMode="auto">
          <a:xfrm>
            <a:off x="8153400" y="609600"/>
            <a:ext cx="795338" cy="5969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Get Ready for a Tornado</a:t>
            </a:r>
          </a:p>
        </p:txBody>
      </p:sp>
      <p:sp>
        <p:nvSpPr>
          <p:cNvPr id="3" name="Content Placeholder 2"/>
          <p:cNvSpPr>
            <a:spLocks noGrp="1"/>
          </p:cNvSpPr>
          <p:nvPr>
            <p:ph sz="half" idx="1"/>
          </p:nvPr>
        </p:nvSpPr>
        <p:spPr>
          <a:xfrm>
            <a:off x="457200" y="1447800"/>
            <a:ext cx="7772400" cy="3657600"/>
          </a:xfrm>
        </p:spPr>
        <p:txBody>
          <a:bodyPr rtlCol="0">
            <a:normAutofit fontScale="70000" lnSpcReduction="20000"/>
          </a:bodyPr>
          <a:lstStyle/>
          <a:p>
            <a:pPr eaLnBrk="1" fontAlgn="auto" hangingPunct="1">
              <a:spcAft>
                <a:spcPts val="0"/>
              </a:spcAft>
              <a:defRPr/>
            </a:pPr>
            <a:r>
              <a:rPr lang="en-US" dirty="0" smtClean="0"/>
              <a:t>Tornadoes can appear suddenly and without warning.</a:t>
            </a:r>
          </a:p>
          <a:p>
            <a:pPr eaLnBrk="1" fontAlgn="auto" hangingPunct="1">
              <a:spcAft>
                <a:spcPts val="0"/>
              </a:spcAft>
              <a:defRPr/>
            </a:pPr>
            <a:r>
              <a:rPr lang="en-US" dirty="0" smtClean="0"/>
              <a:t>These violent storms can pack winds of up to 300 mph and leave damage trails up to 1 mile wide and 50 miles long. </a:t>
            </a:r>
          </a:p>
          <a:p>
            <a:pPr eaLnBrk="1" fontAlgn="auto" hangingPunct="1">
              <a:spcAft>
                <a:spcPts val="0"/>
              </a:spcAft>
              <a:defRPr/>
            </a:pPr>
            <a:r>
              <a:rPr lang="en-US" dirty="0" smtClean="0"/>
              <a:t>Illinois, Indiana, and Wisconsin average between 23 and 26 tornadoes a year.</a:t>
            </a:r>
          </a:p>
          <a:p>
            <a:pPr eaLnBrk="1" fontAlgn="auto" hangingPunct="1">
              <a:spcAft>
                <a:spcPts val="0"/>
              </a:spcAft>
              <a:defRPr/>
            </a:pPr>
            <a:r>
              <a:rPr lang="en-US" dirty="0" smtClean="0"/>
              <a:t>Know the signs that a tornado could be imminent:</a:t>
            </a:r>
          </a:p>
          <a:p>
            <a:pPr lvl="1" eaLnBrk="1" fontAlgn="auto" hangingPunct="1">
              <a:spcAft>
                <a:spcPts val="0"/>
              </a:spcAft>
              <a:defRPr/>
            </a:pPr>
            <a:r>
              <a:rPr lang="en-US" dirty="0" smtClean="0"/>
              <a:t>Dark, often greenish sky.</a:t>
            </a:r>
          </a:p>
          <a:p>
            <a:pPr lvl="1" eaLnBrk="1" fontAlgn="auto" hangingPunct="1">
              <a:spcAft>
                <a:spcPts val="0"/>
              </a:spcAft>
              <a:defRPr/>
            </a:pPr>
            <a:r>
              <a:rPr lang="en-US" dirty="0" smtClean="0"/>
              <a:t>A large, dark rotating cloud (funnel-shaped)</a:t>
            </a:r>
          </a:p>
          <a:p>
            <a:pPr lvl="1" eaLnBrk="1" fontAlgn="auto" hangingPunct="1">
              <a:spcAft>
                <a:spcPts val="0"/>
              </a:spcAft>
              <a:defRPr/>
            </a:pPr>
            <a:r>
              <a:rPr lang="en-US" dirty="0" smtClean="0"/>
              <a:t>Large hail, which is often produced by the same storms that produce tornadoes.</a:t>
            </a:r>
          </a:p>
          <a:p>
            <a:pPr lvl="1" eaLnBrk="1" fontAlgn="auto" hangingPunct="1">
              <a:spcAft>
                <a:spcPts val="0"/>
              </a:spcAft>
              <a:defRPr/>
            </a:pPr>
            <a:r>
              <a:rPr lang="en-US" dirty="0" smtClean="0"/>
              <a:t>Loud roar, similar to the sound of a freight train.</a:t>
            </a:r>
          </a:p>
          <a:p>
            <a:pPr lvl="1" eaLnBrk="1" fontAlgn="auto" hangingPunct="1">
              <a:spcAft>
                <a:spcPts val="0"/>
              </a:spcAft>
              <a:defRPr/>
            </a:pPr>
            <a:r>
              <a:rPr lang="en-US" dirty="0" smtClean="0"/>
              <a:t>Tornadoes may occur and be visible near the trailing edge of a thunderstorm.</a:t>
            </a:r>
          </a:p>
          <a:p>
            <a:pPr lvl="1" eaLnBrk="1" fontAlgn="auto" hangingPunct="1">
              <a:spcAft>
                <a:spcPts val="0"/>
              </a:spcAft>
              <a:defRPr/>
            </a:pPr>
            <a:r>
              <a:rPr lang="en-US" dirty="0" smtClean="0"/>
              <a:t>Tornadoes may also be embedded in rain and not visible.</a:t>
            </a:r>
          </a:p>
          <a:p>
            <a:pPr eaLnBrk="1" fontAlgn="auto" hangingPunct="1">
              <a:spcAft>
                <a:spcPts val="0"/>
              </a:spcAft>
              <a:defRPr/>
            </a:pPr>
            <a:endParaRPr lang="en-US" dirty="0" smtClean="0"/>
          </a:p>
        </p:txBody>
      </p:sp>
      <p:graphicFrame>
        <p:nvGraphicFramePr>
          <p:cNvPr id="7" name="Table 6"/>
          <p:cNvGraphicFramePr>
            <a:graphicFrameLocks noGrp="1"/>
          </p:cNvGraphicFramePr>
          <p:nvPr/>
        </p:nvGraphicFramePr>
        <p:xfrm>
          <a:off x="685800" y="5105400"/>
          <a:ext cx="6858000" cy="1327150"/>
        </p:xfrm>
        <a:graphic>
          <a:graphicData uri="http://schemas.openxmlformats.org/drawingml/2006/table">
            <a:tbl>
              <a:tblPr/>
              <a:tblGrid>
                <a:gridCol w="3429000"/>
                <a:gridCol w="3429000"/>
              </a:tblGrid>
              <a:tr h="399319">
                <a:tc>
                  <a:txBody>
                    <a:bodyPr/>
                    <a:lstStyle/>
                    <a:p>
                      <a:pPr marL="0" marR="0" algn="ctr">
                        <a:lnSpc>
                          <a:spcPct val="115000"/>
                        </a:lnSpc>
                        <a:spcBef>
                          <a:spcPts val="0"/>
                        </a:spcBef>
                        <a:spcAft>
                          <a:spcPts val="0"/>
                        </a:spcAft>
                      </a:pPr>
                      <a:r>
                        <a:rPr lang="en-US" sz="1400" b="1" dirty="0">
                          <a:solidFill>
                            <a:schemeClr val="bg1"/>
                          </a:solidFill>
                          <a:latin typeface="Helvetica"/>
                          <a:ea typeface="Calibri"/>
                          <a:cs typeface="Times New Roman"/>
                        </a:rPr>
                        <a:t>Tornado Watch</a:t>
                      </a:r>
                      <a:endParaRPr lang="en-US" sz="18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marL="0" marR="0" algn="ctr">
                        <a:lnSpc>
                          <a:spcPct val="115000"/>
                        </a:lnSpc>
                        <a:spcBef>
                          <a:spcPts val="0"/>
                        </a:spcBef>
                        <a:spcAft>
                          <a:spcPts val="0"/>
                        </a:spcAft>
                      </a:pPr>
                      <a:r>
                        <a:rPr lang="en-US" sz="1400" b="1" dirty="0">
                          <a:solidFill>
                            <a:schemeClr val="bg1"/>
                          </a:solidFill>
                          <a:latin typeface="Helvetica"/>
                          <a:ea typeface="Calibri"/>
                          <a:cs typeface="Times New Roman"/>
                        </a:rPr>
                        <a:t>Tornado Warning</a:t>
                      </a:r>
                      <a:endParaRPr lang="en-US" sz="1800"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lumOff val="35000"/>
                      </a:schemeClr>
                    </a:solidFill>
                  </a:tcPr>
                </a:tc>
              </a:tr>
              <a:tr h="927831">
                <a:tc>
                  <a:txBody>
                    <a:bodyPr/>
                    <a:lstStyle/>
                    <a:p>
                      <a:pPr marL="0" marR="0">
                        <a:lnSpc>
                          <a:spcPct val="115000"/>
                        </a:lnSpc>
                        <a:spcBef>
                          <a:spcPts val="0"/>
                        </a:spcBef>
                        <a:spcAft>
                          <a:spcPts val="0"/>
                        </a:spcAft>
                      </a:pPr>
                      <a:r>
                        <a:rPr lang="en-US" sz="1400" dirty="0">
                          <a:latin typeface="Helvetica"/>
                          <a:ea typeface="Calibri"/>
                          <a:cs typeface="Times New Roman"/>
                        </a:rPr>
                        <a:t>Conditions are favorable for tornadoes in and lose to the watch area.</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Helvetica"/>
                          <a:ea typeface="Calibri"/>
                          <a:cs typeface="Times New Roman"/>
                        </a:rPr>
                        <a:t>A tornado has been detected by Doppler Radar and/or has been sighted.</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399" name="Picture 2" descr="https://encrypted-tbn0.gstatic.com/images?q=tbn:ANd9GcQ-m6-8SZKrbbOn3wixChBq0IoUyRAuGHPCZCrJvtytyLOTl8Rx"/>
          <p:cNvPicPr>
            <a:picLocks noChangeAspect="1" noChangeArrowheads="1"/>
          </p:cNvPicPr>
          <p:nvPr/>
        </p:nvPicPr>
        <p:blipFill>
          <a:blip r:embed="rId3" cstate="print"/>
          <a:srcRect/>
          <a:stretch>
            <a:fillRect/>
          </a:stretch>
        </p:blipFill>
        <p:spPr bwMode="auto">
          <a:xfrm>
            <a:off x="381000" y="295275"/>
            <a:ext cx="1152525" cy="1152525"/>
          </a:xfrm>
          <a:prstGeom prst="rect">
            <a:avLst/>
          </a:prstGeom>
          <a:noFill/>
          <a:ln w="9525">
            <a:noFill/>
            <a:miter lim="800000"/>
            <a:headEnd/>
            <a:tailEnd/>
          </a:ln>
        </p:spPr>
      </p:pic>
      <p:pic>
        <p:nvPicPr>
          <p:cNvPr id="16400" name="Picture 2" descr="https://encrypted-tbn0.gstatic.com/images?q=tbn:ANd9GcQ-m6-8SZKrbbOn3wixChBq0IoUyRAuGHPCZCrJvtytyLOTl8Rx"/>
          <p:cNvPicPr>
            <a:picLocks noChangeAspect="1" noChangeArrowheads="1"/>
          </p:cNvPicPr>
          <p:nvPr/>
        </p:nvPicPr>
        <p:blipFill>
          <a:blip r:embed="rId3" cstate="print"/>
          <a:srcRect/>
          <a:stretch>
            <a:fillRect/>
          </a:stretch>
        </p:blipFill>
        <p:spPr bwMode="auto">
          <a:xfrm>
            <a:off x="7620000" y="371475"/>
            <a:ext cx="1152525" cy="11525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Get Ready for a Tornado</a:t>
            </a:r>
          </a:p>
        </p:txBody>
      </p:sp>
      <p:sp>
        <p:nvSpPr>
          <p:cNvPr id="4" name="Content Placeholder 3"/>
          <p:cNvSpPr>
            <a:spLocks noGrp="1"/>
          </p:cNvSpPr>
          <p:nvPr>
            <p:ph sz="half" idx="2"/>
          </p:nvPr>
        </p:nvSpPr>
        <p:spPr>
          <a:xfrm>
            <a:off x="457200" y="1493838"/>
            <a:ext cx="8229600" cy="4525962"/>
          </a:xfrm>
        </p:spPr>
        <p:txBody>
          <a:bodyPr rtlCol="0">
            <a:normAutofit fontScale="70000" lnSpcReduction="20000"/>
          </a:bodyPr>
          <a:lstStyle/>
          <a:p>
            <a:pPr eaLnBrk="1" fontAlgn="auto" hangingPunct="1">
              <a:spcAft>
                <a:spcPts val="0"/>
              </a:spcAft>
              <a:defRPr/>
            </a:pPr>
            <a:r>
              <a:rPr lang="en-US" dirty="0" smtClean="0"/>
              <a:t>Shelter in place during a tornado watch:</a:t>
            </a:r>
          </a:p>
          <a:p>
            <a:pPr lvl="1" eaLnBrk="1" fontAlgn="auto" hangingPunct="1">
              <a:spcAft>
                <a:spcPts val="0"/>
              </a:spcAft>
              <a:defRPr/>
            </a:pPr>
            <a:r>
              <a:rPr lang="en-US" dirty="0" smtClean="0"/>
              <a:t>Be prepared to take shelter immediately if conditions worsen. Stay tuned to local radio or TV for weather information.</a:t>
            </a:r>
          </a:p>
          <a:p>
            <a:pPr eaLnBrk="1" fontAlgn="auto" hangingPunct="1">
              <a:spcAft>
                <a:spcPts val="0"/>
              </a:spcAft>
              <a:defRPr/>
            </a:pPr>
            <a:r>
              <a:rPr lang="en-US" dirty="0" smtClean="0"/>
              <a:t>Shelter in place during a tornado warning:</a:t>
            </a:r>
          </a:p>
          <a:p>
            <a:pPr lvl="1" eaLnBrk="1" fontAlgn="auto" hangingPunct="1">
              <a:spcAft>
                <a:spcPts val="0"/>
              </a:spcAft>
              <a:defRPr/>
            </a:pPr>
            <a:r>
              <a:rPr lang="en-US" dirty="0" smtClean="0"/>
              <a:t>Take shelter immediately. A tornado has been sighted or indicated by weather radar.</a:t>
            </a:r>
          </a:p>
          <a:p>
            <a:pPr eaLnBrk="1" fontAlgn="auto" hangingPunct="1">
              <a:spcAft>
                <a:spcPts val="0"/>
              </a:spcAft>
              <a:defRPr/>
            </a:pPr>
            <a:r>
              <a:rPr lang="en-US" dirty="0" smtClean="0"/>
              <a:t>Important activities</a:t>
            </a:r>
          </a:p>
          <a:p>
            <a:pPr lvl="1" eaLnBrk="1" fontAlgn="auto" hangingPunct="1">
              <a:spcAft>
                <a:spcPts val="0"/>
              </a:spcAft>
              <a:defRPr/>
            </a:pPr>
            <a:r>
              <a:rPr lang="en-US" dirty="0" smtClean="0"/>
              <a:t>Determine a place where you will take shelter in case of a tornado warning.  Storm cellars or basements provide the best protection.</a:t>
            </a:r>
            <a:endParaRPr lang="en-US" sz="3200" dirty="0" smtClean="0"/>
          </a:p>
          <a:p>
            <a:pPr lvl="1" eaLnBrk="1" fontAlgn="auto" hangingPunct="1">
              <a:spcAft>
                <a:spcPts val="0"/>
              </a:spcAft>
              <a:defRPr/>
            </a:pPr>
            <a:r>
              <a:rPr lang="en-US" dirty="0" smtClean="0"/>
              <a:t>If underground shelter is not available, go into an interior room or hallway on the lowest floor possible.</a:t>
            </a:r>
            <a:endParaRPr lang="en-US" sz="3200" dirty="0" smtClean="0"/>
          </a:p>
          <a:p>
            <a:pPr lvl="1" eaLnBrk="1" fontAlgn="auto" hangingPunct="1">
              <a:spcAft>
                <a:spcPts val="0"/>
              </a:spcAft>
              <a:defRPr/>
            </a:pPr>
            <a:r>
              <a:rPr lang="en-US" dirty="0" smtClean="0"/>
              <a:t>Stay away from windows, doors and outside walls. Go to the center of the room.</a:t>
            </a:r>
            <a:endParaRPr lang="en-US" sz="3200" dirty="0" smtClean="0"/>
          </a:p>
          <a:p>
            <a:pPr lvl="1" eaLnBrk="1" fontAlgn="auto" hangingPunct="1">
              <a:spcAft>
                <a:spcPts val="0"/>
              </a:spcAft>
              <a:defRPr/>
            </a:pPr>
            <a:r>
              <a:rPr lang="en-US" dirty="0" smtClean="0"/>
              <a:t>If you're not in your home, seek shelter in the basement or an interior room of a nearby, sturdy building. </a:t>
            </a:r>
          </a:p>
          <a:p>
            <a:pPr lvl="1" eaLnBrk="1" fontAlgn="auto" hangingPunct="1">
              <a:spcAft>
                <a:spcPts val="0"/>
              </a:spcAft>
              <a:defRPr/>
            </a:pPr>
            <a:r>
              <a:rPr lang="en-US" dirty="0" smtClean="0"/>
              <a:t>Do not try to outrun a tornado in your car.</a:t>
            </a:r>
            <a:endParaRPr lang="en-US" sz="3200" dirty="0" smtClean="0"/>
          </a:p>
          <a:p>
            <a:pPr lvl="1" eaLnBrk="1" fontAlgn="auto" hangingPunct="1">
              <a:spcAft>
                <a:spcPts val="0"/>
              </a:spcAft>
              <a:defRPr/>
            </a:pPr>
            <a:r>
              <a:rPr lang="en-US" dirty="0" smtClean="0"/>
              <a:t>Do not stay in a mobile home. They offer little protection, even if they are tied down. </a:t>
            </a:r>
            <a:endParaRPr lang="en-US" sz="3200" dirty="0" smtClean="0"/>
          </a:p>
        </p:txBody>
      </p:sp>
      <p:pic>
        <p:nvPicPr>
          <p:cNvPr id="17412" name="Picture 2" descr="https://encrypted-tbn0.gstatic.com/images?q=tbn:ANd9GcQ-m6-8SZKrbbOn3wixChBq0IoUyRAuGHPCZCrJvtytyLOTl8Rx"/>
          <p:cNvPicPr>
            <a:picLocks noChangeAspect="1" noChangeArrowheads="1"/>
          </p:cNvPicPr>
          <p:nvPr/>
        </p:nvPicPr>
        <p:blipFill>
          <a:blip r:embed="rId3" cstate="print"/>
          <a:srcRect/>
          <a:stretch>
            <a:fillRect/>
          </a:stretch>
        </p:blipFill>
        <p:spPr bwMode="auto">
          <a:xfrm>
            <a:off x="381000" y="295275"/>
            <a:ext cx="1152525" cy="1152525"/>
          </a:xfrm>
          <a:prstGeom prst="rect">
            <a:avLst/>
          </a:prstGeom>
          <a:noFill/>
          <a:ln w="9525">
            <a:noFill/>
            <a:miter lim="800000"/>
            <a:headEnd/>
            <a:tailEnd/>
          </a:ln>
        </p:spPr>
      </p:pic>
      <p:pic>
        <p:nvPicPr>
          <p:cNvPr id="17413" name="Picture 2" descr="https://encrypted-tbn0.gstatic.com/images?q=tbn:ANd9GcQ-m6-8SZKrbbOn3wixChBq0IoUyRAuGHPCZCrJvtytyLOTl8Rx"/>
          <p:cNvPicPr>
            <a:picLocks noChangeAspect="1" noChangeArrowheads="1"/>
          </p:cNvPicPr>
          <p:nvPr/>
        </p:nvPicPr>
        <p:blipFill>
          <a:blip r:embed="rId3" cstate="print"/>
          <a:srcRect/>
          <a:stretch>
            <a:fillRect/>
          </a:stretch>
        </p:blipFill>
        <p:spPr bwMode="auto">
          <a:xfrm>
            <a:off x="7620000" y="371475"/>
            <a:ext cx="1152525" cy="1152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Get Ready for a Winter Storm</a:t>
            </a:r>
          </a:p>
        </p:txBody>
      </p:sp>
      <p:sp>
        <p:nvSpPr>
          <p:cNvPr id="18435" name="Content Placeholder 2"/>
          <p:cNvSpPr>
            <a:spLocks noGrp="1"/>
          </p:cNvSpPr>
          <p:nvPr>
            <p:ph sz="half" idx="1"/>
          </p:nvPr>
        </p:nvSpPr>
        <p:spPr>
          <a:xfrm>
            <a:off x="457200" y="1447800"/>
            <a:ext cx="5181600" cy="5105400"/>
          </a:xfrm>
        </p:spPr>
        <p:txBody>
          <a:bodyPr/>
          <a:lstStyle/>
          <a:p>
            <a:pPr eaLnBrk="1" hangingPunct="1"/>
            <a:r>
              <a:rPr lang="en-US" sz="2000" smtClean="0"/>
              <a:t>Winter storms include a variety of weather, including snow or subfreezing temperatures, strong winds and even ice or heavy rain storms. </a:t>
            </a:r>
          </a:p>
          <a:p>
            <a:pPr eaLnBrk="1" hangingPunct="1"/>
            <a:r>
              <a:rPr lang="en-US" sz="2000" smtClean="0"/>
              <a:t>At some point every winter, temperatures in this area drop below zero. </a:t>
            </a:r>
          </a:p>
          <a:p>
            <a:pPr eaLnBrk="1" hangingPunct="1"/>
            <a:r>
              <a:rPr lang="en-US" sz="2000" smtClean="0"/>
              <a:t>Add supplies to your emergency kit in preparation for the winter weather. </a:t>
            </a:r>
          </a:p>
          <a:p>
            <a:pPr lvl="1" eaLnBrk="1" hangingPunct="1"/>
            <a:r>
              <a:rPr lang="en-US" sz="1800" smtClean="0"/>
              <a:t>Rock salt to melt ice on walkways</a:t>
            </a:r>
          </a:p>
          <a:p>
            <a:pPr lvl="1" eaLnBrk="1" hangingPunct="1"/>
            <a:r>
              <a:rPr lang="en-US" sz="1800" smtClean="0"/>
              <a:t>Sand or kitty litter to improve traction</a:t>
            </a:r>
          </a:p>
          <a:p>
            <a:pPr lvl="1" eaLnBrk="1" hangingPunct="1"/>
            <a:r>
              <a:rPr lang="en-US" sz="1800" smtClean="0"/>
              <a:t>Snow shovels and other snow removal equipment.</a:t>
            </a:r>
          </a:p>
          <a:p>
            <a:pPr lvl="1" eaLnBrk="1" hangingPunct="1"/>
            <a:r>
              <a:rPr lang="en-US" sz="1800" smtClean="0"/>
              <a:t>Adequate clothing and blankets to keep you and your family warm</a:t>
            </a:r>
          </a:p>
        </p:txBody>
      </p:sp>
      <p:pic>
        <p:nvPicPr>
          <p:cNvPr id="18436" name="Picture 4" descr="http://media.nbcbayarea.com/images/640*480/ghogdayN.jpg"/>
          <p:cNvPicPr>
            <a:picLocks noChangeAspect="1"/>
          </p:cNvPicPr>
          <p:nvPr/>
        </p:nvPicPr>
        <p:blipFill>
          <a:blip r:embed="rId3" cstate="print"/>
          <a:srcRect/>
          <a:stretch>
            <a:fillRect/>
          </a:stretch>
        </p:blipFill>
        <p:spPr bwMode="auto">
          <a:xfrm>
            <a:off x="5943600" y="1600200"/>
            <a:ext cx="2500313" cy="1855788"/>
          </a:xfrm>
          <a:prstGeom prst="rect">
            <a:avLst/>
          </a:prstGeom>
          <a:noFill/>
          <a:ln w="9525">
            <a:noFill/>
            <a:miter lim="800000"/>
            <a:headEnd/>
            <a:tailEnd/>
          </a:ln>
        </p:spPr>
      </p:pic>
      <p:pic>
        <p:nvPicPr>
          <p:cNvPr id="18437" name="Picture 5" descr="http://www.enwin.com/kids/images/pic.storm.cold.gif"/>
          <p:cNvPicPr>
            <a:picLocks noChangeAspect="1" noChangeArrowheads="1"/>
          </p:cNvPicPr>
          <p:nvPr/>
        </p:nvPicPr>
        <p:blipFill>
          <a:blip r:embed="rId4" cstate="print"/>
          <a:srcRect/>
          <a:stretch>
            <a:fillRect/>
          </a:stretch>
        </p:blipFill>
        <p:spPr bwMode="auto">
          <a:xfrm>
            <a:off x="8077200" y="381000"/>
            <a:ext cx="760413" cy="911225"/>
          </a:xfrm>
          <a:prstGeom prst="rect">
            <a:avLst/>
          </a:prstGeom>
          <a:noFill/>
          <a:ln w="9525">
            <a:noFill/>
            <a:miter lim="800000"/>
            <a:headEnd/>
            <a:tailEnd/>
          </a:ln>
        </p:spPr>
      </p:pic>
      <p:pic>
        <p:nvPicPr>
          <p:cNvPr id="18438" name="Picture 5" descr="http://www.enwin.com/kids/images/pic.storm.cold.gif"/>
          <p:cNvPicPr>
            <a:picLocks noChangeAspect="1" noChangeArrowheads="1"/>
          </p:cNvPicPr>
          <p:nvPr/>
        </p:nvPicPr>
        <p:blipFill>
          <a:blip r:embed="rId4" cstate="print"/>
          <a:srcRect/>
          <a:stretch>
            <a:fillRect/>
          </a:stretch>
        </p:blipFill>
        <p:spPr bwMode="auto">
          <a:xfrm>
            <a:off x="304800" y="384175"/>
            <a:ext cx="760413" cy="911225"/>
          </a:xfrm>
          <a:prstGeom prst="rect">
            <a:avLst/>
          </a:prstGeom>
          <a:noFill/>
          <a:ln w="9525">
            <a:noFill/>
            <a:miter lim="800000"/>
            <a:headEnd/>
            <a:tailEnd/>
          </a:ln>
        </p:spPr>
      </p:pic>
      <p:pic>
        <p:nvPicPr>
          <p:cNvPr id="18439" name="Picture 8" descr="http://i.imwx.com/common/articles/images/AP676675947265_650x366.jpg"/>
          <p:cNvPicPr>
            <a:picLocks noChangeAspect="1" noChangeArrowheads="1"/>
          </p:cNvPicPr>
          <p:nvPr/>
        </p:nvPicPr>
        <p:blipFill>
          <a:blip r:embed="rId5" cstate="print"/>
          <a:srcRect/>
          <a:stretch>
            <a:fillRect/>
          </a:stretch>
        </p:blipFill>
        <p:spPr bwMode="auto">
          <a:xfrm>
            <a:off x="5791200" y="3733800"/>
            <a:ext cx="2808288" cy="15811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Get Ready for a Winter Storm</a:t>
            </a:r>
          </a:p>
        </p:txBody>
      </p:sp>
      <p:sp>
        <p:nvSpPr>
          <p:cNvPr id="19459" name="Content Placeholder 3"/>
          <p:cNvSpPr>
            <a:spLocks noGrp="1"/>
          </p:cNvSpPr>
          <p:nvPr>
            <p:ph sz="half" idx="2"/>
          </p:nvPr>
        </p:nvSpPr>
        <p:spPr>
          <a:xfrm>
            <a:off x="609600" y="1447800"/>
            <a:ext cx="7467600" cy="4525963"/>
          </a:xfrm>
        </p:spPr>
        <p:txBody>
          <a:bodyPr/>
          <a:lstStyle/>
          <a:p>
            <a:pPr eaLnBrk="1" hangingPunct="1"/>
            <a:r>
              <a:rPr lang="en-US" sz="2400" smtClean="0"/>
              <a:t>Know the signs of frostbite and hypothermia</a:t>
            </a:r>
          </a:p>
          <a:p>
            <a:pPr lvl="1" eaLnBrk="1" hangingPunct="1"/>
            <a:r>
              <a:rPr lang="en-US" sz="1800" smtClean="0"/>
              <a:t>Frostbite: loss of feeling and white or pale appearance in extremities such as fingers, toes, ear lobes, and the tip of the nose. </a:t>
            </a:r>
          </a:p>
          <a:p>
            <a:pPr lvl="1" eaLnBrk="1" hangingPunct="1"/>
            <a:r>
              <a:rPr lang="en-US" sz="1800" smtClean="0"/>
              <a:t>Hypothermia: uncontrollable shivering, memory loss, disorientation, incoherence, slurred speech, drowsiness, and apparent exhaustion. </a:t>
            </a:r>
          </a:p>
          <a:p>
            <a:pPr eaLnBrk="1" hangingPunct="1"/>
            <a:r>
              <a:rPr lang="en-US" sz="2400" smtClean="0"/>
              <a:t>Important activities</a:t>
            </a:r>
          </a:p>
          <a:p>
            <a:pPr lvl="1" eaLnBrk="1" hangingPunct="1"/>
            <a:r>
              <a:rPr lang="en-US" sz="1800" smtClean="0"/>
              <a:t>Listen to your radio, television, or NOAA Weather Radio for weather reports and emergency information.</a:t>
            </a:r>
          </a:p>
          <a:p>
            <a:pPr lvl="1" eaLnBrk="1" hangingPunct="1"/>
            <a:r>
              <a:rPr lang="en-US" sz="1800" smtClean="0"/>
              <a:t>Wear layers of loose-fitting, lightweight, warm clothing. Wear gloves (or mittens) and a hat to help prevent loss of body heat.</a:t>
            </a:r>
          </a:p>
          <a:p>
            <a:pPr lvl="1" eaLnBrk="1" hangingPunct="1"/>
            <a:r>
              <a:rPr lang="en-US" sz="1800" smtClean="0"/>
              <a:t>Make sure your home is well insulated.</a:t>
            </a:r>
          </a:p>
          <a:p>
            <a:pPr lvl="1" eaLnBrk="1" hangingPunct="1"/>
            <a:r>
              <a:rPr lang="en-US" sz="1800" smtClean="0"/>
              <a:t>Use extreme caution when using alternative heating sources. </a:t>
            </a:r>
          </a:p>
          <a:p>
            <a:pPr lvl="1" eaLnBrk="1" hangingPunct="1"/>
            <a:r>
              <a:rPr lang="en-US" sz="1800" smtClean="0"/>
              <a:t>Learn how to shut off water valves in case a pipe bursts.</a:t>
            </a:r>
          </a:p>
          <a:p>
            <a:pPr lvl="1" eaLnBrk="1" hangingPunct="1"/>
            <a:r>
              <a:rPr lang="en-US" sz="1800" smtClean="0"/>
              <a:t>If you plan to be driving, prepare your vehicle by checking your antifreeze level, battery, brakes, tire treat and air levels, fuel, oil, and lights.</a:t>
            </a:r>
          </a:p>
          <a:p>
            <a:pPr lvl="1" eaLnBrk="1" hangingPunct="1"/>
            <a:endParaRPr lang="en-US" sz="1600" smtClean="0"/>
          </a:p>
        </p:txBody>
      </p:sp>
      <p:pic>
        <p:nvPicPr>
          <p:cNvPr id="19460" name="Picture 5" descr="http://www.enwin.com/kids/images/pic.storm.cold.gif"/>
          <p:cNvPicPr>
            <a:picLocks noChangeAspect="1" noChangeArrowheads="1"/>
          </p:cNvPicPr>
          <p:nvPr/>
        </p:nvPicPr>
        <p:blipFill>
          <a:blip r:embed="rId3" cstate="print"/>
          <a:srcRect/>
          <a:stretch>
            <a:fillRect/>
          </a:stretch>
        </p:blipFill>
        <p:spPr bwMode="auto">
          <a:xfrm>
            <a:off x="8077200" y="381000"/>
            <a:ext cx="760413" cy="911225"/>
          </a:xfrm>
          <a:prstGeom prst="rect">
            <a:avLst/>
          </a:prstGeom>
          <a:noFill/>
          <a:ln w="9525">
            <a:noFill/>
            <a:miter lim="800000"/>
            <a:headEnd/>
            <a:tailEnd/>
          </a:ln>
        </p:spPr>
      </p:pic>
      <p:pic>
        <p:nvPicPr>
          <p:cNvPr id="19461" name="Picture 5" descr="http://www.enwin.com/kids/images/pic.storm.cold.gif"/>
          <p:cNvPicPr>
            <a:picLocks noChangeAspect="1" noChangeArrowheads="1"/>
          </p:cNvPicPr>
          <p:nvPr/>
        </p:nvPicPr>
        <p:blipFill>
          <a:blip r:embed="rId3" cstate="print"/>
          <a:srcRect/>
          <a:stretch>
            <a:fillRect/>
          </a:stretch>
        </p:blipFill>
        <p:spPr bwMode="auto">
          <a:xfrm>
            <a:off x="304800" y="384175"/>
            <a:ext cx="760413" cy="9112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Get Ready for a Chemical or Hazardous Material Incident</a:t>
            </a:r>
          </a:p>
        </p:txBody>
      </p:sp>
      <p:sp>
        <p:nvSpPr>
          <p:cNvPr id="20483" name="Content Placeholder 2"/>
          <p:cNvSpPr>
            <a:spLocks noGrp="1"/>
          </p:cNvSpPr>
          <p:nvPr>
            <p:ph sz="half" idx="1"/>
          </p:nvPr>
        </p:nvSpPr>
        <p:spPr>
          <a:xfrm>
            <a:off x="838200" y="1600200"/>
            <a:ext cx="7391400" cy="4525963"/>
          </a:xfrm>
        </p:spPr>
        <p:txBody>
          <a:bodyPr/>
          <a:lstStyle/>
          <a:p>
            <a:pPr eaLnBrk="1" hangingPunct="1"/>
            <a:r>
              <a:rPr lang="en-US" sz="2400" smtClean="0"/>
              <a:t>Many hazardous materials do not have any odor, and may only be detected once physical symptoms like watering eyes or nausea occur. </a:t>
            </a:r>
          </a:p>
          <a:p>
            <a:pPr eaLnBrk="1" hangingPunct="1"/>
            <a:r>
              <a:rPr lang="en-US" sz="2400" smtClean="0"/>
              <a:t>These substances are most often released as a result of transportation accidents or because of chemical accidents in manufacturing plants. </a:t>
            </a:r>
          </a:p>
          <a:p>
            <a:pPr eaLnBrk="1" hangingPunct="1"/>
            <a:r>
              <a:rPr lang="en-US" sz="2400" smtClean="0"/>
              <a:t>Stay or go?</a:t>
            </a:r>
          </a:p>
          <a:p>
            <a:pPr lvl="1" eaLnBrk="1" hangingPunct="1"/>
            <a:r>
              <a:rPr lang="en-US" sz="2000" smtClean="0"/>
              <a:t>If an incident occurs and emergency officials inform you to evacuate, do so immediately.</a:t>
            </a:r>
          </a:p>
          <a:p>
            <a:pPr lvl="1" eaLnBrk="1" hangingPunct="1"/>
            <a:r>
              <a:rPr lang="en-US" sz="2000" smtClean="0"/>
              <a:t> If an incident occurs and you are informed to shelter in place, close and lock all exterior doors and windows. Turn off air conditioners and ventilation systems. Go into a pre-selected shelter room above ground. </a:t>
            </a:r>
          </a:p>
        </p:txBody>
      </p:sp>
      <p:pic>
        <p:nvPicPr>
          <p:cNvPr id="20484" name="Picture 5" descr="http://www.tsi.dot.gov/images/hazmat2.gif"/>
          <p:cNvPicPr>
            <a:picLocks noChangeAspect="1" noChangeArrowheads="1"/>
          </p:cNvPicPr>
          <p:nvPr/>
        </p:nvPicPr>
        <p:blipFill>
          <a:blip r:embed="rId3" cstate="print"/>
          <a:srcRect/>
          <a:stretch>
            <a:fillRect/>
          </a:stretch>
        </p:blipFill>
        <p:spPr bwMode="auto">
          <a:xfrm>
            <a:off x="7924800" y="381000"/>
            <a:ext cx="765175" cy="760413"/>
          </a:xfrm>
          <a:prstGeom prst="rect">
            <a:avLst/>
          </a:prstGeom>
          <a:noFill/>
          <a:ln w="9525">
            <a:noFill/>
            <a:miter lim="800000"/>
            <a:headEnd/>
            <a:tailEnd/>
          </a:ln>
        </p:spPr>
      </p:pic>
      <p:pic>
        <p:nvPicPr>
          <p:cNvPr id="20485" name="Picture 5" descr="http://www.tsi.dot.gov/images/hazmat2.gif"/>
          <p:cNvPicPr>
            <a:picLocks noChangeAspect="1" noChangeArrowheads="1"/>
          </p:cNvPicPr>
          <p:nvPr/>
        </p:nvPicPr>
        <p:blipFill>
          <a:blip r:embed="rId3" cstate="print"/>
          <a:srcRect/>
          <a:stretch>
            <a:fillRect/>
          </a:stretch>
        </p:blipFill>
        <p:spPr bwMode="auto">
          <a:xfrm>
            <a:off x="530225" y="381000"/>
            <a:ext cx="765175" cy="7604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eaLnBrk="1" hangingPunct="1"/>
            <a:r>
              <a:rPr lang="en-US" smtClean="0"/>
              <a:t>Get Ready for an Earthquake</a:t>
            </a:r>
          </a:p>
        </p:txBody>
      </p:sp>
      <p:sp>
        <p:nvSpPr>
          <p:cNvPr id="3075" name="Content Placeholder 5"/>
          <p:cNvSpPr>
            <a:spLocks noGrp="1"/>
          </p:cNvSpPr>
          <p:nvPr>
            <p:ph sz="half" idx="2"/>
          </p:nvPr>
        </p:nvSpPr>
        <p:spPr>
          <a:xfrm>
            <a:off x="762000" y="1447800"/>
            <a:ext cx="7315200" cy="5257800"/>
          </a:xfrm>
        </p:spPr>
        <p:txBody>
          <a:bodyPr/>
          <a:lstStyle/>
          <a:p>
            <a:pPr eaLnBrk="1" hangingPunct="1"/>
            <a:r>
              <a:rPr lang="en-US" sz="3200" dirty="0" smtClean="0"/>
              <a:t>Stay or go?</a:t>
            </a:r>
          </a:p>
          <a:p>
            <a:pPr lvl="1" eaLnBrk="1" hangingPunct="1"/>
            <a:r>
              <a:rPr lang="en-US" sz="1800" dirty="0" smtClean="0"/>
              <a:t>The best action for you and your family will typically be to shelter in place.</a:t>
            </a:r>
          </a:p>
          <a:p>
            <a:pPr lvl="1" eaLnBrk="1" hangingPunct="1"/>
            <a:r>
              <a:rPr lang="en-US" sz="1800" dirty="0" smtClean="0"/>
              <a:t>Remain calm, stop and take cover from falling debris. </a:t>
            </a:r>
          </a:p>
          <a:p>
            <a:pPr lvl="1" eaLnBrk="1" hangingPunct="1"/>
            <a:r>
              <a:rPr lang="en-US" sz="1800" dirty="0" smtClean="0"/>
              <a:t>After the earthquake, remain aware of aftershocks and look for hazards like broken glass, fallen trees or downed power lines before you move from your location.</a:t>
            </a:r>
            <a:endParaRPr lang="en-US" sz="3200" dirty="0" smtClean="0"/>
          </a:p>
          <a:p>
            <a:pPr eaLnBrk="1" hangingPunct="1"/>
            <a:r>
              <a:rPr lang="en-US" sz="3200" dirty="0" smtClean="0"/>
              <a:t>Important Activities</a:t>
            </a:r>
          </a:p>
          <a:p>
            <a:pPr lvl="1" eaLnBrk="1" hangingPunct="1"/>
            <a:r>
              <a:rPr lang="en-US" sz="1800" dirty="0" smtClean="0"/>
              <a:t>Properly insure your home and belongings. </a:t>
            </a:r>
          </a:p>
          <a:p>
            <a:pPr lvl="1" eaLnBrk="1" hangingPunct="1"/>
            <a:r>
              <a:rPr lang="en-US" sz="1800" dirty="0" smtClean="0"/>
              <a:t>Properly secure breakable objects and hang picture frames or heavy items away from beds, couches, and anywhere people sit.</a:t>
            </a:r>
          </a:p>
          <a:p>
            <a:pPr lvl="1" eaLnBrk="1" hangingPunct="1"/>
            <a:r>
              <a:rPr lang="en-US" sz="1800" dirty="0" smtClean="0"/>
              <a:t>Locate safe spots in each room and take cover under a sturdy table or against an inside wall. </a:t>
            </a:r>
          </a:p>
          <a:p>
            <a:pPr lvl="1" eaLnBrk="1" hangingPunct="1"/>
            <a:r>
              <a:rPr lang="en-US" sz="1800" dirty="0" smtClean="0"/>
              <a:t>Hold earthquake drills with your family members so everyone knows what to do.</a:t>
            </a:r>
            <a:r>
              <a:rPr lang="en-US" sz="1800" b="1" dirty="0" smtClean="0"/>
              <a:t> </a:t>
            </a:r>
            <a:endParaRPr lang="en-US" sz="1800" dirty="0" smtClean="0"/>
          </a:p>
        </p:txBody>
      </p:sp>
      <p:pic>
        <p:nvPicPr>
          <p:cNvPr id="3076" name="Picture 6"/>
          <p:cNvPicPr>
            <a:picLocks noChangeAspect="1" noChangeArrowheads="1"/>
          </p:cNvPicPr>
          <p:nvPr/>
        </p:nvPicPr>
        <p:blipFill>
          <a:blip r:embed="rId3" cstate="print"/>
          <a:srcRect l="10123" t="35715" r="71773" b="37500"/>
          <a:stretch>
            <a:fillRect/>
          </a:stretch>
        </p:blipFill>
        <p:spPr bwMode="auto">
          <a:xfrm>
            <a:off x="0" y="228600"/>
            <a:ext cx="1322388" cy="1214438"/>
          </a:xfrm>
          <a:prstGeom prst="rect">
            <a:avLst/>
          </a:prstGeom>
          <a:noFill/>
          <a:ln w="9525">
            <a:noFill/>
            <a:miter lim="800000"/>
            <a:headEnd/>
            <a:tailEnd/>
          </a:ln>
        </p:spPr>
      </p:pic>
      <p:pic>
        <p:nvPicPr>
          <p:cNvPr id="3077" name="Picture 7"/>
          <p:cNvPicPr>
            <a:picLocks noChangeAspect="1"/>
          </p:cNvPicPr>
          <p:nvPr/>
        </p:nvPicPr>
        <p:blipFill>
          <a:blip r:embed="rId4" cstate="print"/>
          <a:srcRect l="10500" t="37199" r="72749" b="36000"/>
          <a:stretch>
            <a:fillRect/>
          </a:stretch>
        </p:blipFill>
        <p:spPr bwMode="auto">
          <a:xfrm>
            <a:off x="7867650" y="317500"/>
            <a:ext cx="1189038" cy="11874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Get Ready for a Chemical or Hazardous Material Incident</a:t>
            </a:r>
          </a:p>
        </p:txBody>
      </p:sp>
      <p:sp>
        <p:nvSpPr>
          <p:cNvPr id="4" name="Content Placeholder 3"/>
          <p:cNvSpPr>
            <a:spLocks noGrp="1"/>
          </p:cNvSpPr>
          <p:nvPr>
            <p:ph sz="half" idx="2"/>
          </p:nvPr>
        </p:nvSpPr>
        <p:spPr>
          <a:xfrm>
            <a:off x="685800" y="1600200"/>
            <a:ext cx="8001000" cy="4525963"/>
          </a:xfrm>
        </p:spPr>
        <p:txBody>
          <a:bodyPr rtlCol="0">
            <a:normAutofit fontScale="77500" lnSpcReduction="20000"/>
          </a:bodyPr>
          <a:lstStyle/>
          <a:p>
            <a:pPr eaLnBrk="1" fontAlgn="auto" hangingPunct="1">
              <a:spcAft>
                <a:spcPts val="0"/>
              </a:spcAft>
              <a:defRPr/>
            </a:pPr>
            <a:r>
              <a:rPr lang="en-US" dirty="0" smtClean="0"/>
              <a:t>Substances can have an immediate effect (a few seconds to a few minutes) or a delayed effect (2 to 48 hours).</a:t>
            </a:r>
          </a:p>
          <a:p>
            <a:pPr eaLnBrk="1" fontAlgn="auto" hangingPunct="1">
              <a:spcAft>
                <a:spcPts val="0"/>
              </a:spcAft>
              <a:defRPr/>
            </a:pPr>
            <a:r>
              <a:rPr lang="en-US" dirty="0" smtClean="0"/>
              <a:t>Three methods of exposure</a:t>
            </a:r>
          </a:p>
          <a:p>
            <a:pPr lvl="1" eaLnBrk="1" fontAlgn="auto" hangingPunct="1">
              <a:spcAft>
                <a:spcPts val="0"/>
              </a:spcAft>
              <a:defRPr/>
            </a:pPr>
            <a:r>
              <a:rPr lang="en-US" dirty="0" smtClean="0"/>
              <a:t>Inhaling  the chemical or hazardous material. </a:t>
            </a:r>
          </a:p>
          <a:p>
            <a:pPr lvl="1" eaLnBrk="1" fontAlgn="auto" hangingPunct="1">
              <a:spcAft>
                <a:spcPts val="0"/>
              </a:spcAft>
              <a:defRPr/>
            </a:pPr>
            <a:r>
              <a:rPr lang="en-US" dirty="0" smtClean="0"/>
              <a:t>Swallowing contaminated food, water, or medication. </a:t>
            </a:r>
          </a:p>
          <a:p>
            <a:pPr lvl="1" eaLnBrk="1" fontAlgn="auto" hangingPunct="1">
              <a:spcAft>
                <a:spcPts val="0"/>
              </a:spcAft>
              <a:defRPr/>
            </a:pPr>
            <a:r>
              <a:rPr lang="en-US" dirty="0" smtClean="0"/>
              <a:t>Touching it or coming into contact with clothing or things that have touched the substance.</a:t>
            </a:r>
          </a:p>
          <a:p>
            <a:pPr eaLnBrk="1" fontAlgn="auto" hangingPunct="1">
              <a:spcAft>
                <a:spcPts val="0"/>
              </a:spcAft>
              <a:defRPr/>
            </a:pPr>
            <a:r>
              <a:rPr lang="en-US" dirty="0" smtClean="0"/>
              <a:t>Important activities</a:t>
            </a:r>
          </a:p>
          <a:p>
            <a:pPr lvl="1" eaLnBrk="1" fontAlgn="auto" hangingPunct="1">
              <a:spcAft>
                <a:spcPts val="0"/>
              </a:spcAft>
              <a:defRPr/>
            </a:pPr>
            <a:r>
              <a:rPr lang="en-US" dirty="0" smtClean="0"/>
              <a:t>Listen to local radio or television stations for detailed information and instructions.</a:t>
            </a:r>
          </a:p>
          <a:p>
            <a:pPr lvl="1" eaLnBrk="1" fontAlgn="auto" hangingPunct="1">
              <a:spcAft>
                <a:spcPts val="0"/>
              </a:spcAft>
              <a:defRPr/>
            </a:pPr>
            <a:r>
              <a:rPr lang="en-US" dirty="0" smtClean="0"/>
              <a:t>If you witness a hazardous materials incident, spill or leak, call 911, your local emergency number or the fire department as soon as possible. </a:t>
            </a:r>
          </a:p>
          <a:p>
            <a:pPr lvl="1" eaLnBrk="1" fontAlgn="auto" hangingPunct="1">
              <a:spcAft>
                <a:spcPts val="0"/>
              </a:spcAft>
              <a:defRPr/>
            </a:pPr>
            <a:r>
              <a:rPr lang="en-US" dirty="0" smtClean="0"/>
              <a:t>Avoid contact with any spilled liquid materials, airborne mist or condensed solid deposit. </a:t>
            </a:r>
          </a:p>
          <a:p>
            <a:pPr lvl="1" eaLnBrk="1" fontAlgn="auto" hangingPunct="1">
              <a:spcAft>
                <a:spcPts val="0"/>
              </a:spcAft>
              <a:defRPr/>
            </a:pPr>
            <a:r>
              <a:rPr lang="en-US" dirty="0" smtClean="0"/>
              <a:t>Stay upstream, uphill and upwind in case of an incident.</a:t>
            </a:r>
          </a:p>
          <a:p>
            <a:pPr lvl="1" eaLnBrk="1" fontAlgn="auto" hangingPunct="1">
              <a:spcAft>
                <a:spcPts val="0"/>
              </a:spcAft>
              <a:defRPr/>
            </a:pPr>
            <a:endParaRPr lang="en-US" dirty="0" smtClean="0"/>
          </a:p>
          <a:p>
            <a:pPr eaLnBrk="1" fontAlgn="auto" hangingPunct="1">
              <a:spcAft>
                <a:spcPts val="0"/>
              </a:spcAft>
              <a:defRPr/>
            </a:pPr>
            <a:endParaRPr lang="en-US" dirty="0" smtClean="0"/>
          </a:p>
        </p:txBody>
      </p:sp>
      <p:pic>
        <p:nvPicPr>
          <p:cNvPr id="21508" name="Picture 5" descr="http://www.tsi.dot.gov/images/hazmat2.gif"/>
          <p:cNvPicPr>
            <a:picLocks noChangeAspect="1" noChangeArrowheads="1"/>
          </p:cNvPicPr>
          <p:nvPr/>
        </p:nvPicPr>
        <p:blipFill>
          <a:blip r:embed="rId3" cstate="print"/>
          <a:srcRect/>
          <a:stretch>
            <a:fillRect/>
          </a:stretch>
        </p:blipFill>
        <p:spPr bwMode="auto">
          <a:xfrm>
            <a:off x="7924800" y="381000"/>
            <a:ext cx="765175" cy="760413"/>
          </a:xfrm>
          <a:prstGeom prst="rect">
            <a:avLst/>
          </a:prstGeom>
          <a:noFill/>
          <a:ln w="9525">
            <a:noFill/>
            <a:miter lim="800000"/>
            <a:headEnd/>
            <a:tailEnd/>
          </a:ln>
        </p:spPr>
      </p:pic>
      <p:pic>
        <p:nvPicPr>
          <p:cNvPr id="21509" name="Picture 5" descr="http://www.tsi.dot.gov/images/hazmat2.gif"/>
          <p:cNvPicPr>
            <a:picLocks noChangeAspect="1" noChangeArrowheads="1"/>
          </p:cNvPicPr>
          <p:nvPr/>
        </p:nvPicPr>
        <p:blipFill>
          <a:blip r:embed="rId3" cstate="print"/>
          <a:srcRect/>
          <a:stretch>
            <a:fillRect/>
          </a:stretch>
        </p:blipFill>
        <p:spPr bwMode="auto">
          <a:xfrm>
            <a:off x="530225" y="381000"/>
            <a:ext cx="765175" cy="7604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Get Ready for Cyber Crime</a:t>
            </a:r>
          </a:p>
        </p:txBody>
      </p:sp>
      <p:sp>
        <p:nvSpPr>
          <p:cNvPr id="22531" name="Content Placeholder 2"/>
          <p:cNvSpPr>
            <a:spLocks noGrp="1"/>
          </p:cNvSpPr>
          <p:nvPr>
            <p:ph sz="half" idx="1"/>
          </p:nvPr>
        </p:nvSpPr>
        <p:spPr>
          <a:xfrm>
            <a:off x="457200" y="1371600"/>
            <a:ext cx="6019800" cy="5105400"/>
          </a:xfrm>
        </p:spPr>
        <p:txBody>
          <a:bodyPr/>
          <a:lstStyle/>
          <a:p>
            <a:pPr eaLnBrk="1" hangingPunct="1"/>
            <a:r>
              <a:rPr lang="en-US" sz="2400" smtClean="0"/>
              <a:t>Cyber security involves protecting infrastructure by preventing, detecting, and responding to cyber incidents</a:t>
            </a:r>
          </a:p>
          <a:p>
            <a:pPr eaLnBrk="1" hangingPunct="1"/>
            <a:r>
              <a:rPr lang="en-US" sz="2400" smtClean="0"/>
              <a:t>Cyber intrusions and attacks have increased dramatically over the last decade.</a:t>
            </a:r>
          </a:p>
          <a:p>
            <a:pPr eaLnBrk="1" hangingPunct="1"/>
            <a:r>
              <a:rPr lang="en-US" sz="2400" smtClean="0"/>
              <a:t>Threats are often difficult to identify and understand. Cyber risks include:</a:t>
            </a:r>
          </a:p>
          <a:p>
            <a:pPr lvl="1" eaLnBrk="1" hangingPunct="1"/>
            <a:r>
              <a:rPr lang="en-US" sz="2000" smtClean="0"/>
              <a:t>viruses erasing entire systems</a:t>
            </a:r>
          </a:p>
          <a:p>
            <a:pPr lvl="1" eaLnBrk="1" hangingPunct="1"/>
            <a:r>
              <a:rPr lang="en-US" sz="2000" smtClean="0"/>
              <a:t>intruders breaking into systems and altering files</a:t>
            </a:r>
          </a:p>
          <a:p>
            <a:pPr lvl="1" eaLnBrk="1" hangingPunct="1"/>
            <a:r>
              <a:rPr lang="en-US" sz="2000" smtClean="0"/>
              <a:t>intruders using your computer or device to attack others</a:t>
            </a:r>
          </a:p>
          <a:p>
            <a:pPr lvl="1" eaLnBrk="1" hangingPunct="1"/>
            <a:r>
              <a:rPr lang="en-US" sz="2000" smtClean="0"/>
              <a:t>intruders stealing confidential information.</a:t>
            </a:r>
          </a:p>
        </p:txBody>
      </p:sp>
      <p:pic>
        <p:nvPicPr>
          <p:cNvPr id="22532" name="Picture 4" descr="https://encrypted-tbn1.gstatic.com/images?q=tbn:ANd9GcRRgkv0J3Wo0eOTroZoGElwJzMrnuYapAEQaybaHPdl7Ninufjs"/>
          <p:cNvPicPr>
            <a:picLocks noChangeAspect="1" noChangeArrowheads="1"/>
          </p:cNvPicPr>
          <p:nvPr/>
        </p:nvPicPr>
        <p:blipFill>
          <a:blip r:embed="rId3" cstate="print"/>
          <a:srcRect/>
          <a:stretch>
            <a:fillRect/>
          </a:stretch>
        </p:blipFill>
        <p:spPr bwMode="auto">
          <a:xfrm>
            <a:off x="6553200" y="2590800"/>
            <a:ext cx="2225675" cy="1981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Get Ready for Cyber Crime</a:t>
            </a:r>
          </a:p>
        </p:txBody>
      </p:sp>
      <p:sp>
        <p:nvSpPr>
          <p:cNvPr id="23555" name="Content Placeholder 3"/>
          <p:cNvSpPr>
            <a:spLocks noGrp="1"/>
          </p:cNvSpPr>
          <p:nvPr>
            <p:ph sz="half" idx="2"/>
          </p:nvPr>
        </p:nvSpPr>
        <p:spPr>
          <a:xfrm>
            <a:off x="762000" y="1371600"/>
            <a:ext cx="7924800" cy="4525963"/>
          </a:xfrm>
        </p:spPr>
        <p:txBody>
          <a:bodyPr/>
          <a:lstStyle/>
          <a:p>
            <a:pPr eaLnBrk="1" hangingPunct="1"/>
            <a:r>
              <a:rPr lang="en-US" sz="2000" smtClean="0"/>
              <a:t>Important activities</a:t>
            </a:r>
          </a:p>
          <a:p>
            <a:pPr lvl="1" eaLnBrk="1" hangingPunct="1"/>
            <a:r>
              <a:rPr lang="en-US" sz="1800" smtClean="0"/>
              <a:t>Only connect to the Internet over secure, password- protected networks.</a:t>
            </a:r>
          </a:p>
          <a:p>
            <a:pPr lvl="1" eaLnBrk="1" hangingPunct="1"/>
            <a:r>
              <a:rPr lang="en-US" sz="1800" smtClean="0"/>
              <a:t>Do not click on links or pop-ups, open attachments, or respond to emails from strangers.</a:t>
            </a:r>
          </a:p>
          <a:p>
            <a:pPr lvl="1" eaLnBrk="1" hangingPunct="1"/>
            <a:r>
              <a:rPr lang="en-US" sz="1800" smtClean="0"/>
              <a:t>Always enter a URL by hand instead of following links if you are unsure of the sender.</a:t>
            </a:r>
          </a:p>
          <a:p>
            <a:pPr lvl="1" eaLnBrk="1" hangingPunct="1"/>
            <a:r>
              <a:rPr lang="en-US" sz="1800" smtClean="0"/>
              <a:t>Do not respond to online requests for Personally Identifiable Information.</a:t>
            </a:r>
          </a:p>
          <a:p>
            <a:pPr lvl="1" eaLnBrk="1" hangingPunct="1"/>
            <a:r>
              <a:rPr lang="en-US" sz="1800" smtClean="0"/>
              <a:t>If you think an offer is too good to be true, then it probably is.</a:t>
            </a:r>
          </a:p>
          <a:p>
            <a:pPr lvl="1" eaLnBrk="1" hangingPunct="1"/>
            <a:r>
              <a:rPr lang="en-US" sz="1800" smtClean="0"/>
              <a:t>Do not use the same password twice; change your passwords on a regular basis. </a:t>
            </a:r>
          </a:p>
          <a:p>
            <a:pPr eaLnBrk="1" hangingPunct="1"/>
            <a:r>
              <a:rPr lang="en-US" sz="2000" smtClean="0"/>
              <a:t>Learn more about cyber security  and current virus threats from the Department of Homeland Security’s website on cyber security, or visit your computer security provider’s homepage.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Get Ready for a Nuclear Power Plant Emergency</a:t>
            </a:r>
          </a:p>
        </p:txBody>
      </p:sp>
      <p:sp>
        <p:nvSpPr>
          <p:cNvPr id="13315" name="Content Placeholder 2"/>
          <p:cNvSpPr>
            <a:spLocks noGrp="1"/>
          </p:cNvSpPr>
          <p:nvPr>
            <p:ph sz="half" idx="1"/>
          </p:nvPr>
        </p:nvSpPr>
        <p:spPr>
          <a:xfrm>
            <a:off x="457200" y="1600200"/>
            <a:ext cx="8382000" cy="4525963"/>
          </a:xfrm>
        </p:spPr>
        <p:txBody>
          <a:bodyPr>
            <a:normAutofit fontScale="85000" lnSpcReduction="20000"/>
          </a:bodyPr>
          <a:lstStyle/>
          <a:p>
            <a:pPr eaLnBrk="1" hangingPunct="1">
              <a:defRPr/>
            </a:pPr>
            <a:r>
              <a:rPr lang="en-US" dirty="0" smtClean="0"/>
              <a:t>Nuclear </a:t>
            </a:r>
            <a:r>
              <a:rPr lang="en-US" dirty="0"/>
              <a:t>power plants operate in most states in the country and produce about 20 percent of the nation’s power. </a:t>
            </a:r>
            <a:endParaRPr lang="en-US" dirty="0" smtClean="0"/>
          </a:p>
          <a:p>
            <a:pPr eaLnBrk="1" hangingPunct="1">
              <a:defRPr/>
            </a:pPr>
            <a:r>
              <a:rPr lang="en-US" dirty="0" smtClean="0"/>
              <a:t>Nearly </a:t>
            </a:r>
            <a:r>
              <a:rPr lang="en-US" dirty="0"/>
              <a:t>3 million Americans live within 10 miles of an operating nuclear power plant. </a:t>
            </a:r>
            <a:endParaRPr lang="en-US" dirty="0" smtClean="0"/>
          </a:p>
          <a:p>
            <a:pPr eaLnBrk="1" hangingPunct="1">
              <a:defRPr/>
            </a:pPr>
            <a:r>
              <a:rPr lang="en-US" dirty="0" smtClean="0"/>
              <a:t>Illinois </a:t>
            </a:r>
            <a:r>
              <a:rPr lang="en-US" dirty="0"/>
              <a:t>residents in DeKalb, Gundy and Will Counties could all potentially be affected by nuclear power </a:t>
            </a:r>
            <a:r>
              <a:rPr lang="en-US" dirty="0" smtClean="0"/>
              <a:t>plants.</a:t>
            </a:r>
          </a:p>
          <a:p>
            <a:pPr eaLnBrk="1" hangingPunct="1">
              <a:defRPr/>
            </a:pPr>
            <a:r>
              <a:rPr lang="en-US" dirty="0" smtClean="0"/>
              <a:t>An </a:t>
            </a:r>
            <a:r>
              <a:rPr lang="en-US" dirty="0"/>
              <a:t>accident could result in dangerous levels of radiation </a:t>
            </a:r>
            <a:r>
              <a:rPr lang="en-US" dirty="0" smtClean="0"/>
              <a:t>that </a:t>
            </a:r>
            <a:r>
              <a:rPr lang="en-US" dirty="0"/>
              <a:t>affect the health and safety of the public living near the nuclear power plant.</a:t>
            </a:r>
          </a:p>
          <a:p>
            <a:pPr eaLnBrk="1" hangingPunct="1">
              <a:defRPr/>
            </a:pPr>
            <a:r>
              <a:rPr lang="en-US" dirty="0" smtClean="0"/>
              <a:t>Three </a:t>
            </a:r>
            <a:r>
              <a:rPr lang="en-US" dirty="0"/>
              <a:t>main radiation hazards are: </a:t>
            </a:r>
            <a:endParaRPr lang="en-US" sz="3200" dirty="0"/>
          </a:p>
          <a:p>
            <a:pPr lvl="1" eaLnBrk="1" hangingPunct="1">
              <a:defRPr/>
            </a:pPr>
            <a:r>
              <a:rPr lang="en-US" dirty="0"/>
              <a:t>Exposure to the body through contaminated gases and particles</a:t>
            </a:r>
            <a:endParaRPr lang="en-US" sz="3200" dirty="0"/>
          </a:p>
          <a:p>
            <a:pPr lvl="1" eaLnBrk="1" hangingPunct="1">
              <a:defRPr/>
            </a:pPr>
            <a:r>
              <a:rPr lang="en-US" dirty="0"/>
              <a:t>Inhaling radioactive materials</a:t>
            </a:r>
            <a:endParaRPr lang="en-US" sz="3200" dirty="0"/>
          </a:p>
          <a:p>
            <a:pPr lvl="1" eaLnBrk="1" hangingPunct="1">
              <a:defRPr/>
            </a:pPr>
            <a:r>
              <a:rPr lang="en-US" dirty="0"/>
              <a:t>Ingesting radioactive materials</a:t>
            </a:r>
            <a:endParaRPr lang="en-US" sz="3200" dirty="0"/>
          </a:p>
          <a:p>
            <a:pPr eaLnBrk="1" hangingPunct="1">
              <a:defRPr/>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Get Ready for a Nuclear Power Plant Emergency</a:t>
            </a:r>
          </a:p>
        </p:txBody>
      </p:sp>
      <p:sp>
        <p:nvSpPr>
          <p:cNvPr id="13316" name="Content Placeholder 3"/>
          <p:cNvSpPr>
            <a:spLocks noGrp="1"/>
          </p:cNvSpPr>
          <p:nvPr>
            <p:ph sz="half" idx="2"/>
          </p:nvPr>
        </p:nvSpPr>
        <p:spPr>
          <a:xfrm>
            <a:off x="533400" y="1600200"/>
            <a:ext cx="8153400" cy="3581400"/>
          </a:xfrm>
        </p:spPr>
        <p:txBody>
          <a:bodyPr>
            <a:normAutofit fontScale="85000" lnSpcReduction="20000"/>
          </a:bodyPr>
          <a:lstStyle/>
          <a:p>
            <a:pPr eaLnBrk="1" hangingPunct="1">
              <a:defRPr/>
            </a:pPr>
            <a:r>
              <a:rPr lang="en-US" dirty="0" smtClean="0"/>
              <a:t>Stay or go?</a:t>
            </a:r>
          </a:p>
          <a:p>
            <a:pPr lvl="1" eaLnBrk="1" hangingPunct="1">
              <a:defRPr/>
            </a:pPr>
            <a:r>
              <a:rPr lang="en-US" dirty="0"/>
              <a:t>If you are advised to evacuate, do so immediately.  Evacuation is simple and safer before the contamination spreads.</a:t>
            </a:r>
            <a:endParaRPr lang="en-US" sz="3200" dirty="0"/>
          </a:p>
          <a:p>
            <a:pPr lvl="1" eaLnBrk="1" hangingPunct="1">
              <a:defRPr/>
            </a:pPr>
            <a:r>
              <a:rPr lang="en-US" dirty="0"/>
              <a:t>Have your evacuation plan, and follow recommended routes. </a:t>
            </a:r>
            <a:endParaRPr lang="en-US" sz="3200" dirty="0"/>
          </a:p>
          <a:p>
            <a:pPr lvl="1" eaLnBrk="1" hangingPunct="1">
              <a:defRPr/>
            </a:pPr>
            <a:r>
              <a:rPr lang="en-US" dirty="0"/>
              <a:t>If you </a:t>
            </a:r>
            <a:r>
              <a:rPr lang="en-US" dirty="0" smtClean="0"/>
              <a:t>are </a:t>
            </a:r>
            <a:r>
              <a:rPr lang="en-US" dirty="0"/>
              <a:t>not evacuating, </a:t>
            </a:r>
            <a:r>
              <a:rPr lang="en-US" dirty="0" smtClean="0"/>
              <a:t>shut </a:t>
            </a:r>
            <a:r>
              <a:rPr lang="en-US" dirty="0"/>
              <a:t>all windows and doors, </a:t>
            </a:r>
            <a:r>
              <a:rPr lang="en-US" dirty="0" smtClean="0"/>
              <a:t>turn </a:t>
            </a:r>
            <a:r>
              <a:rPr lang="en-US" dirty="0"/>
              <a:t>off the air ventilation system, and </a:t>
            </a:r>
            <a:r>
              <a:rPr lang="en-US" dirty="0" smtClean="0"/>
              <a:t>move </a:t>
            </a:r>
            <a:r>
              <a:rPr lang="en-US" dirty="0"/>
              <a:t>to an interior room of your house.</a:t>
            </a:r>
            <a:endParaRPr lang="en-US" sz="3200" dirty="0"/>
          </a:p>
          <a:p>
            <a:pPr eaLnBrk="1" hangingPunct="1">
              <a:defRPr/>
            </a:pPr>
            <a:r>
              <a:rPr lang="en-US" dirty="0" smtClean="0"/>
              <a:t>Important activities</a:t>
            </a:r>
          </a:p>
          <a:p>
            <a:pPr lvl="1" eaLnBrk="1" hangingPunct="1">
              <a:defRPr/>
            </a:pPr>
            <a:r>
              <a:rPr lang="en-US" dirty="0"/>
              <a:t>If you live within 10 miles of the power plant, you should receive the materials yearly from the power company or your state or local government. </a:t>
            </a:r>
            <a:endParaRPr lang="en-US" dirty="0" smtClean="0"/>
          </a:p>
          <a:p>
            <a:pPr lvl="1" eaLnBrk="1" hangingPunct="1">
              <a:defRPr/>
            </a:pPr>
            <a:r>
              <a:rPr lang="en-US" dirty="0" smtClean="0"/>
              <a:t>Contact your local emergency management department for more information and safety materials.</a:t>
            </a:r>
            <a:endParaRPr lang="en-US" dirty="0"/>
          </a:p>
        </p:txBody>
      </p:sp>
      <p:pic>
        <p:nvPicPr>
          <p:cNvPr id="25604" name="Picture 4" descr="http://www.exeloncorp.com/assets/energy/powerplants/images/BraidwoodGeneratingStation.jpg"/>
          <p:cNvPicPr>
            <a:picLocks noChangeAspect="1" noChangeArrowheads="1"/>
          </p:cNvPicPr>
          <p:nvPr/>
        </p:nvPicPr>
        <p:blipFill>
          <a:blip r:embed="rId3" cstate="print"/>
          <a:srcRect/>
          <a:stretch>
            <a:fillRect/>
          </a:stretch>
        </p:blipFill>
        <p:spPr bwMode="auto">
          <a:xfrm>
            <a:off x="5043488" y="5257800"/>
            <a:ext cx="2347912" cy="1371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Get Ready for School and Workplace Violence</a:t>
            </a:r>
          </a:p>
        </p:txBody>
      </p:sp>
      <p:sp>
        <p:nvSpPr>
          <p:cNvPr id="14339" name="Content Placeholder 2"/>
          <p:cNvSpPr>
            <a:spLocks noGrp="1"/>
          </p:cNvSpPr>
          <p:nvPr>
            <p:ph sz="half" idx="1"/>
          </p:nvPr>
        </p:nvSpPr>
        <p:spPr>
          <a:xfrm>
            <a:off x="457200" y="1600200"/>
            <a:ext cx="5181600" cy="4953000"/>
          </a:xfrm>
        </p:spPr>
        <p:txBody>
          <a:bodyPr>
            <a:normAutofit fontScale="62500" lnSpcReduction="20000"/>
          </a:bodyPr>
          <a:lstStyle/>
          <a:p>
            <a:pPr eaLnBrk="1" hangingPunct="1">
              <a:defRPr/>
            </a:pPr>
            <a:r>
              <a:rPr lang="en-US" sz="3500" dirty="0"/>
              <a:t>An active shooter is a person who is using a firearm or other weapon with the intent to injure or kill others. Law enforcement personnel will deploy to the location of the active shooter with the primary goal of stopping the </a:t>
            </a:r>
            <a:r>
              <a:rPr lang="en-US" sz="3500" dirty="0" smtClean="0"/>
              <a:t>shooter.</a:t>
            </a:r>
          </a:p>
          <a:p>
            <a:pPr eaLnBrk="1" hangingPunct="1">
              <a:defRPr/>
            </a:pPr>
            <a:r>
              <a:rPr lang="en-US" sz="3500" dirty="0" smtClean="0"/>
              <a:t>Evacuation with an active shooter</a:t>
            </a:r>
          </a:p>
          <a:p>
            <a:pPr lvl="1" eaLnBrk="1" hangingPunct="1">
              <a:defRPr/>
            </a:pPr>
            <a:r>
              <a:rPr lang="en-US" sz="3000" dirty="0"/>
              <a:t>Have a route planned before attempting to leave.</a:t>
            </a:r>
            <a:endParaRPr lang="en-US" sz="5000" b="1" dirty="0"/>
          </a:p>
          <a:p>
            <a:pPr lvl="1" eaLnBrk="1" hangingPunct="1">
              <a:defRPr/>
            </a:pPr>
            <a:r>
              <a:rPr lang="en-US" sz="3000" dirty="0"/>
              <a:t>Do not attempt to carry anything with you while fleeing.</a:t>
            </a:r>
            <a:endParaRPr lang="en-US" sz="5000" b="1" dirty="0"/>
          </a:p>
          <a:p>
            <a:pPr lvl="1" eaLnBrk="1" hangingPunct="1">
              <a:defRPr/>
            </a:pPr>
            <a:r>
              <a:rPr lang="en-US" sz="3000" dirty="0"/>
              <a:t>Move quickly and keep your hands visible with palms upraised, as you exit the building.</a:t>
            </a:r>
            <a:endParaRPr lang="en-US" sz="5000" b="1" dirty="0"/>
          </a:p>
          <a:p>
            <a:pPr lvl="1" eaLnBrk="1" hangingPunct="1">
              <a:defRPr/>
            </a:pPr>
            <a:r>
              <a:rPr lang="en-US" sz="3000" dirty="0"/>
              <a:t>Proceed to a safe location, but do not leave the site unless directed to do so.</a:t>
            </a:r>
            <a:endParaRPr lang="en-US" sz="5000" b="1" dirty="0"/>
          </a:p>
          <a:p>
            <a:pPr lvl="1" eaLnBrk="1" hangingPunct="1">
              <a:defRPr/>
            </a:pPr>
            <a:r>
              <a:rPr lang="en-US" sz="3000" dirty="0"/>
              <a:t>Always comply with commands from law enforcement officers</a:t>
            </a:r>
            <a:r>
              <a:rPr lang="en-US" sz="3000" dirty="0" smtClean="0"/>
              <a:t>.</a:t>
            </a:r>
            <a:endParaRPr lang="en-US" sz="3000" dirty="0"/>
          </a:p>
        </p:txBody>
      </p:sp>
      <p:pic>
        <p:nvPicPr>
          <p:cNvPr id="26628" name="Picture 4" descr="http://boscohome.tripod.com/sitebuildercontent/sitebuilderpictures/classroom.jpg"/>
          <p:cNvPicPr>
            <a:picLocks noChangeAspect="1" noChangeArrowheads="1"/>
          </p:cNvPicPr>
          <p:nvPr/>
        </p:nvPicPr>
        <p:blipFill>
          <a:blip r:embed="rId2" cstate="print"/>
          <a:srcRect/>
          <a:stretch>
            <a:fillRect/>
          </a:stretch>
        </p:blipFill>
        <p:spPr bwMode="auto">
          <a:xfrm>
            <a:off x="5753100" y="1524000"/>
            <a:ext cx="2913063" cy="2209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Get Ready for School and Workplace Violence</a:t>
            </a:r>
          </a:p>
        </p:txBody>
      </p:sp>
      <p:sp>
        <p:nvSpPr>
          <p:cNvPr id="27651" name="Content Placeholder 3"/>
          <p:cNvSpPr>
            <a:spLocks noGrp="1"/>
          </p:cNvSpPr>
          <p:nvPr>
            <p:ph sz="half" idx="2"/>
          </p:nvPr>
        </p:nvSpPr>
        <p:spPr>
          <a:xfrm>
            <a:off x="533400" y="1524000"/>
            <a:ext cx="8610600" cy="5029200"/>
          </a:xfrm>
        </p:spPr>
        <p:txBody>
          <a:bodyPr/>
          <a:lstStyle/>
          <a:p>
            <a:pPr eaLnBrk="1" hangingPunct="1"/>
            <a:r>
              <a:rPr lang="en-US" sz="1800" b="1" u="sng" smtClean="0"/>
              <a:t>A</a:t>
            </a:r>
            <a:r>
              <a:rPr lang="en-US" sz="1800" b="1" smtClean="0"/>
              <a:t>lert</a:t>
            </a:r>
            <a:r>
              <a:rPr lang="en-US" sz="1800" smtClean="0"/>
              <a:t> - Anything that makes you aware of the situation.</a:t>
            </a:r>
          </a:p>
          <a:p>
            <a:pPr lvl="1" eaLnBrk="1" hangingPunct="1"/>
            <a:r>
              <a:rPr lang="en-US" sz="1600" smtClean="0"/>
              <a:t>Gunfire</a:t>
            </a:r>
          </a:p>
          <a:p>
            <a:pPr lvl="1" eaLnBrk="1" hangingPunct="1"/>
            <a:r>
              <a:rPr lang="en-US" sz="1600" smtClean="0"/>
              <a:t>Witnessing the incident</a:t>
            </a:r>
          </a:p>
          <a:p>
            <a:pPr lvl="1" eaLnBrk="1" hangingPunct="1"/>
            <a:r>
              <a:rPr lang="en-US" sz="1600" smtClean="0"/>
              <a:t>Phone, email or text alert</a:t>
            </a:r>
          </a:p>
          <a:p>
            <a:pPr eaLnBrk="1" hangingPunct="1"/>
            <a:r>
              <a:rPr lang="en-US" sz="1800" b="1" u="sng" smtClean="0"/>
              <a:t>L</a:t>
            </a:r>
            <a:r>
              <a:rPr lang="en-US" sz="1800" b="1" smtClean="0"/>
              <a:t>ockdown</a:t>
            </a:r>
            <a:r>
              <a:rPr lang="en-US" sz="1800" smtClean="0"/>
              <a:t>- A semi-secure point from which to make survival decisions. </a:t>
            </a:r>
          </a:p>
          <a:p>
            <a:pPr lvl="1" eaLnBrk="1" hangingPunct="1"/>
            <a:r>
              <a:rPr lang="en-US" sz="1600" smtClean="0"/>
              <a:t>If you decide not to evacuate, secure the room.</a:t>
            </a:r>
          </a:p>
          <a:p>
            <a:pPr lvl="1" eaLnBrk="1" hangingPunct="1"/>
            <a:r>
              <a:rPr lang="en-US" sz="1600" smtClean="0"/>
              <a:t>Hide in an area out of the shooter’s view.</a:t>
            </a:r>
          </a:p>
          <a:p>
            <a:pPr lvl="1" eaLnBrk="1" hangingPunct="1"/>
            <a:r>
              <a:rPr lang="en-US" sz="1600" smtClean="0"/>
              <a:t>Block entry to your hiding place and lock the doors if possible. </a:t>
            </a:r>
          </a:p>
          <a:p>
            <a:pPr eaLnBrk="1" hangingPunct="1"/>
            <a:r>
              <a:rPr lang="en-US" sz="1800" b="1" u="sng" smtClean="0"/>
              <a:t>I</a:t>
            </a:r>
            <a:r>
              <a:rPr lang="en-US" sz="1800" b="1" smtClean="0"/>
              <a:t>nform</a:t>
            </a:r>
            <a:r>
              <a:rPr lang="en-US" sz="1800" smtClean="0"/>
              <a:t>- Passing on real time information through any means necessary.</a:t>
            </a:r>
          </a:p>
          <a:p>
            <a:pPr lvl="1" eaLnBrk="1" hangingPunct="1"/>
            <a:r>
              <a:rPr lang="en-US" sz="1600" smtClean="0"/>
              <a:t>Who, what, where, when and how information</a:t>
            </a:r>
          </a:p>
          <a:p>
            <a:pPr lvl="1" eaLnBrk="1" hangingPunct="1"/>
            <a:r>
              <a:rPr lang="en-US" sz="1600" smtClean="0"/>
              <a:t>Can be derived from 911 calls, video surveillance, etc.</a:t>
            </a:r>
          </a:p>
          <a:p>
            <a:pPr eaLnBrk="1" hangingPunct="1"/>
            <a:r>
              <a:rPr lang="en-US" sz="1800" smtClean="0"/>
              <a:t> </a:t>
            </a:r>
            <a:r>
              <a:rPr lang="en-US" sz="1800" b="1" u="sng" smtClean="0"/>
              <a:t>C</a:t>
            </a:r>
            <a:r>
              <a:rPr lang="en-US" sz="1800" b="1" smtClean="0"/>
              <a:t>ounter</a:t>
            </a:r>
            <a:r>
              <a:rPr lang="en-US" sz="1800" smtClean="0"/>
              <a:t>- Use simple techniques if confronted.</a:t>
            </a:r>
          </a:p>
          <a:p>
            <a:pPr lvl="1" eaLnBrk="1" hangingPunct="1"/>
            <a:r>
              <a:rPr lang="en-US" sz="1600" smtClean="0"/>
              <a:t>Throw things at the shooter to disrupt their aim</a:t>
            </a:r>
          </a:p>
          <a:p>
            <a:pPr lvl="1" eaLnBrk="1" hangingPunct="1"/>
            <a:r>
              <a:rPr lang="en-US" sz="1600" smtClean="0"/>
              <a:t>Create as much noise as possible</a:t>
            </a:r>
          </a:p>
          <a:p>
            <a:pPr eaLnBrk="1" hangingPunct="1"/>
            <a:r>
              <a:rPr lang="en-US" sz="1800" b="1" u="sng" smtClean="0"/>
              <a:t>E</a:t>
            </a:r>
            <a:r>
              <a:rPr lang="en-US" sz="1800" b="1" smtClean="0"/>
              <a:t>scape</a:t>
            </a:r>
            <a:r>
              <a:rPr lang="en-US" sz="1800" smtClean="0"/>
              <a:t>- Remove yourself from the danger zone.</a:t>
            </a:r>
          </a:p>
          <a:p>
            <a:pPr lvl="1" eaLnBrk="1" hangingPunct="1"/>
            <a:r>
              <a:rPr lang="en-US" sz="1600" smtClean="0"/>
              <a:t>Decide if you can safely evacuate</a:t>
            </a:r>
          </a:p>
          <a:p>
            <a:pPr lvl="1" eaLnBrk="1" hangingPunct="1"/>
            <a:r>
              <a:rPr lang="en-US" sz="1600" smtClean="0"/>
              <a:t>Do not stop running until you are far away from the area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Get Ready for a Terrorist Attack</a:t>
            </a:r>
          </a:p>
        </p:txBody>
      </p:sp>
      <p:sp>
        <p:nvSpPr>
          <p:cNvPr id="15363" name="Content Placeholder 2"/>
          <p:cNvSpPr>
            <a:spLocks noGrp="1"/>
          </p:cNvSpPr>
          <p:nvPr>
            <p:ph sz="half" idx="1"/>
          </p:nvPr>
        </p:nvSpPr>
        <p:spPr>
          <a:xfrm>
            <a:off x="457200" y="1371600"/>
            <a:ext cx="7924800" cy="4525963"/>
          </a:xfrm>
        </p:spPr>
        <p:txBody>
          <a:bodyPr>
            <a:normAutofit/>
          </a:bodyPr>
          <a:lstStyle/>
          <a:p>
            <a:pPr eaLnBrk="1" hangingPunct="1">
              <a:defRPr/>
            </a:pPr>
            <a:r>
              <a:rPr lang="en-US" sz="1800" dirty="0" smtClean="0"/>
              <a:t>Terrorism is the unlawful use of force or violence by a person or group. The goal is to intimidate or coerce societies or governments.</a:t>
            </a:r>
          </a:p>
          <a:p>
            <a:pPr eaLnBrk="1" hangingPunct="1">
              <a:defRPr/>
            </a:pPr>
            <a:r>
              <a:rPr lang="en-US" sz="1800" dirty="0" smtClean="0"/>
              <a:t>By planning how to respond to a terrorist attack, you can greatly improve your chances of survival. </a:t>
            </a:r>
          </a:p>
          <a:p>
            <a:pPr eaLnBrk="1" hangingPunct="1">
              <a:defRPr/>
            </a:pPr>
            <a:endParaRPr lang="en-US" sz="3600" dirty="0" smtClean="0"/>
          </a:p>
          <a:p>
            <a:pPr eaLnBrk="1" hangingPunct="1">
              <a:defRPr/>
            </a:pPr>
            <a:endParaRPr lang="en-US" sz="3600" dirty="0"/>
          </a:p>
          <a:p>
            <a:pPr eaLnBrk="1" hangingPunct="1">
              <a:defRPr/>
            </a:pPr>
            <a:endParaRPr lang="en-US" sz="3600" dirty="0" smtClean="0"/>
          </a:p>
          <a:p>
            <a:pPr eaLnBrk="1" hangingPunct="1">
              <a:defRPr/>
            </a:pPr>
            <a:endParaRPr lang="en-US" sz="3600" dirty="0"/>
          </a:p>
          <a:p>
            <a:pPr eaLnBrk="1" hangingPunct="1">
              <a:defRPr/>
            </a:pPr>
            <a:endParaRPr lang="en-US" sz="3600" dirty="0" smtClean="0"/>
          </a:p>
          <a:p>
            <a:pPr marL="0" indent="0" eaLnBrk="1" hangingPunct="1">
              <a:buFont typeface="Arial" pitchFamily="34" charset="0"/>
              <a:buNone/>
              <a:defRPr/>
            </a:pPr>
            <a:endParaRPr lang="en-US" sz="3600" dirty="0"/>
          </a:p>
          <a:p>
            <a:pPr eaLnBrk="1" hangingPunct="1">
              <a:defRPr/>
            </a:pPr>
            <a:endParaRPr lang="en-US" sz="3600" dirty="0" smtClean="0"/>
          </a:p>
        </p:txBody>
      </p:sp>
      <p:graphicFrame>
        <p:nvGraphicFramePr>
          <p:cNvPr id="6" name="Content Placeholder 5"/>
          <p:cNvGraphicFramePr>
            <a:graphicFrameLocks noGrp="1"/>
          </p:cNvGraphicFramePr>
          <p:nvPr>
            <p:ph sz="half" idx="2"/>
          </p:nvPr>
        </p:nvGraphicFramePr>
        <p:xfrm>
          <a:off x="838200" y="2816225"/>
          <a:ext cx="6858000" cy="3294840"/>
        </p:xfrm>
        <a:graphic>
          <a:graphicData uri="http://schemas.openxmlformats.org/drawingml/2006/table">
            <a:tbl>
              <a:tblPr firstRow="1" firstCol="1" bandRow="1"/>
              <a:tblGrid>
                <a:gridCol w="1605064"/>
                <a:gridCol w="5252936"/>
              </a:tblGrid>
              <a:tr h="472488">
                <a:tc>
                  <a:txBody>
                    <a:bodyPr/>
                    <a:lstStyle/>
                    <a:p>
                      <a:pPr marL="0" marR="0">
                        <a:lnSpc>
                          <a:spcPct val="115000"/>
                        </a:lnSpc>
                        <a:spcBef>
                          <a:spcPts val="0"/>
                        </a:spcBef>
                        <a:spcAft>
                          <a:spcPts val="0"/>
                        </a:spcAft>
                      </a:pPr>
                      <a:r>
                        <a:rPr lang="en-US" sz="1400" b="1" dirty="0">
                          <a:solidFill>
                            <a:srgbClr val="000000"/>
                          </a:solidFill>
                          <a:effectLst/>
                          <a:latin typeface="Helvetica"/>
                          <a:ea typeface="Calibri"/>
                          <a:cs typeface="Times New Roman"/>
                        </a:rPr>
                        <a:t>Biological</a:t>
                      </a:r>
                      <a:endParaRPr lang="en-US" sz="1800" dirty="0">
                        <a:solidFill>
                          <a:srgbClr val="000000"/>
                        </a:solidFill>
                        <a:effectLst/>
                        <a:latin typeface="Calibri"/>
                        <a:ea typeface="Calibri"/>
                        <a:cs typeface="Times New Roman"/>
                      </a:endParaRPr>
                    </a:p>
                  </a:txBody>
                  <a:tcPr marL="83001" marR="83001"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effectLst/>
                          <a:latin typeface="Helvetica"/>
                          <a:ea typeface="Calibri"/>
                          <a:cs typeface="Times New Roman"/>
                        </a:rPr>
                        <a:t>The deliberate release of germs or other harmful substances that can cause illness</a:t>
                      </a:r>
                      <a:endParaRPr lang="en-US" sz="1800">
                        <a:solidFill>
                          <a:srgbClr val="000000"/>
                        </a:solidFill>
                        <a:effectLst/>
                        <a:latin typeface="Calibri"/>
                        <a:ea typeface="Calibri"/>
                        <a:cs typeface="Times New Roman"/>
                      </a:endParaRPr>
                    </a:p>
                  </a:txBody>
                  <a:tcPr marL="83001" marR="83001"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r>
              <a:tr h="708732">
                <a:tc>
                  <a:txBody>
                    <a:bodyPr/>
                    <a:lstStyle/>
                    <a:p>
                      <a:pPr marL="0" marR="0">
                        <a:lnSpc>
                          <a:spcPct val="115000"/>
                        </a:lnSpc>
                        <a:spcBef>
                          <a:spcPts val="0"/>
                        </a:spcBef>
                        <a:spcAft>
                          <a:spcPts val="0"/>
                        </a:spcAft>
                      </a:pPr>
                      <a:r>
                        <a:rPr lang="en-US" sz="1400" b="1">
                          <a:solidFill>
                            <a:srgbClr val="FFFFFF"/>
                          </a:solidFill>
                          <a:effectLst/>
                          <a:latin typeface="Helvetica"/>
                          <a:ea typeface="Calibri"/>
                          <a:cs typeface="Times New Roman"/>
                        </a:rPr>
                        <a:t>Chemical</a:t>
                      </a:r>
                      <a:endParaRPr lang="en-US" sz="1800">
                        <a:solidFill>
                          <a:srgbClr val="000000"/>
                        </a:solidFill>
                        <a:effectLst/>
                        <a:latin typeface="Calibri"/>
                        <a:ea typeface="Calibri"/>
                        <a:cs typeface="Times New Roman"/>
                      </a:endParaRPr>
                    </a:p>
                  </a:txBody>
                  <a:tcPr marL="83001" marR="83001"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c>
                  <a:txBody>
                    <a:bodyPr/>
                    <a:lstStyle/>
                    <a:p>
                      <a:pPr marL="0" marR="0">
                        <a:lnSpc>
                          <a:spcPct val="115000"/>
                        </a:lnSpc>
                        <a:spcBef>
                          <a:spcPts val="0"/>
                        </a:spcBef>
                        <a:spcAft>
                          <a:spcPts val="0"/>
                        </a:spcAft>
                      </a:pPr>
                      <a:r>
                        <a:rPr lang="en-US" sz="1400" b="1" dirty="0">
                          <a:solidFill>
                            <a:srgbClr val="FFFFFF"/>
                          </a:solidFill>
                          <a:effectLst/>
                          <a:latin typeface="Helvetica"/>
                          <a:ea typeface="Calibri"/>
                          <a:cs typeface="Times New Roman"/>
                        </a:rPr>
                        <a:t>The deliberate release of toxic gases, liquids, or solids that can poison people and the environment</a:t>
                      </a:r>
                      <a:endParaRPr lang="en-US" sz="1800" dirty="0">
                        <a:solidFill>
                          <a:srgbClr val="000000"/>
                        </a:solidFill>
                        <a:effectLst/>
                        <a:latin typeface="Calibri"/>
                        <a:ea typeface="Calibri"/>
                        <a:cs typeface="Times New Roman"/>
                      </a:endParaRPr>
                    </a:p>
                  </a:txBody>
                  <a:tcPr marL="83001" marR="83001"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r>
              <a:tr h="693324">
                <a:tc>
                  <a:txBody>
                    <a:bodyPr/>
                    <a:lstStyle/>
                    <a:p>
                      <a:pPr marL="0" marR="0">
                        <a:lnSpc>
                          <a:spcPct val="115000"/>
                        </a:lnSpc>
                        <a:spcBef>
                          <a:spcPts val="0"/>
                        </a:spcBef>
                        <a:spcAft>
                          <a:spcPts val="0"/>
                        </a:spcAft>
                      </a:pPr>
                      <a:r>
                        <a:rPr lang="en-US" sz="1400" b="1">
                          <a:solidFill>
                            <a:srgbClr val="000000"/>
                          </a:solidFill>
                          <a:effectLst/>
                          <a:latin typeface="Helvetica"/>
                          <a:ea typeface="Calibri"/>
                          <a:cs typeface="Times New Roman"/>
                        </a:rPr>
                        <a:t>Radiation</a:t>
                      </a:r>
                      <a:endParaRPr lang="en-US" sz="1800">
                        <a:solidFill>
                          <a:srgbClr val="000000"/>
                        </a:solidFill>
                        <a:effectLst/>
                        <a:latin typeface="Calibri"/>
                        <a:ea typeface="Calibri"/>
                        <a:cs typeface="Times New Roman"/>
                      </a:endParaRPr>
                    </a:p>
                  </a:txBody>
                  <a:tcPr marL="83001" marR="83001"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effectLst/>
                          <a:latin typeface="Helvetica"/>
                          <a:ea typeface="Calibri"/>
                          <a:cs typeface="Times New Roman"/>
                        </a:rPr>
                        <a:t>The spread of harmful radiation through an explosion such as a “dirty bomb”</a:t>
                      </a:r>
                      <a:endParaRPr lang="en-US" sz="1800" dirty="0">
                        <a:solidFill>
                          <a:srgbClr val="000000"/>
                        </a:solidFill>
                        <a:effectLst/>
                        <a:latin typeface="Calibri"/>
                        <a:ea typeface="Calibri"/>
                        <a:cs typeface="Times New Roman"/>
                      </a:endParaRPr>
                    </a:p>
                  </a:txBody>
                  <a:tcPr marL="83001" marR="83001"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r>
              <a:tr h="708732">
                <a:tc>
                  <a:txBody>
                    <a:bodyPr/>
                    <a:lstStyle/>
                    <a:p>
                      <a:pPr marL="0" marR="0">
                        <a:lnSpc>
                          <a:spcPct val="115000"/>
                        </a:lnSpc>
                        <a:spcBef>
                          <a:spcPts val="0"/>
                        </a:spcBef>
                        <a:spcAft>
                          <a:spcPts val="0"/>
                        </a:spcAft>
                      </a:pPr>
                      <a:r>
                        <a:rPr lang="en-US" sz="1400" b="1">
                          <a:solidFill>
                            <a:srgbClr val="FFFFFF"/>
                          </a:solidFill>
                          <a:effectLst/>
                          <a:latin typeface="Helvetica"/>
                          <a:ea typeface="Calibri"/>
                          <a:cs typeface="Times New Roman"/>
                        </a:rPr>
                        <a:t>Nuclear</a:t>
                      </a:r>
                      <a:endParaRPr lang="en-US" sz="1800">
                        <a:solidFill>
                          <a:srgbClr val="000000"/>
                        </a:solidFill>
                        <a:effectLst/>
                        <a:latin typeface="Calibri"/>
                        <a:ea typeface="Calibri"/>
                        <a:cs typeface="Times New Roman"/>
                      </a:endParaRPr>
                    </a:p>
                  </a:txBody>
                  <a:tcPr marL="83001" marR="83001"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c>
                  <a:txBody>
                    <a:bodyPr/>
                    <a:lstStyle/>
                    <a:p>
                      <a:pPr marL="0" marR="0">
                        <a:lnSpc>
                          <a:spcPct val="115000"/>
                        </a:lnSpc>
                        <a:spcBef>
                          <a:spcPts val="0"/>
                        </a:spcBef>
                        <a:spcAft>
                          <a:spcPts val="0"/>
                        </a:spcAft>
                      </a:pPr>
                      <a:r>
                        <a:rPr lang="en-US" sz="1400" b="1" dirty="0">
                          <a:solidFill>
                            <a:srgbClr val="FFFFFF"/>
                          </a:solidFill>
                          <a:effectLst/>
                          <a:latin typeface="Helvetica"/>
                          <a:ea typeface="Calibri"/>
                          <a:cs typeface="Times New Roman"/>
                        </a:rPr>
                        <a:t>The deliberate detonation of a nuclear device resulting in intense light, heat, radiation, and collateral damage</a:t>
                      </a:r>
                      <a:endParaRPr lang="en-US" sz="1800" dirty="0">
                        <a:solidFill>
                          <a:srgbClr val="000000"/>
                        </a:solidFill>
                        <a:effectLst/>
                        <a:latin typeface="Calibri"/>
                        <a:ea typeface="Calibri"/>
                        <a:cs typeface="Times New Roman"/>
                      </a:endParaRPr>
                    </a:p>
                  </a:txBody>
                  <a:tcPr marL="83001" marR="83001"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r>
              <a:tr h="693324">
                <a:tc>
                  <a:txBody>
                    <a:bodyPr/>
                    <a:lstStyle/>
                    <a:p>
                      <a:pPr marL="0" marR="0">
                        <a:lnSpc>
                          <a:spcPct val="115000"/>
                        </a:lnSpc>
                        <a:spcBef>
                          <a:spcPts val="0"/>
                        </a:spcBef>
                        <a:spcAft>
                          <a:spcPts val="0"/>
                        </a:spcAft>
                      </a:pPr>
                      <a:r>
                        <a:rPr lang="en-US" sz="1400" b="1" dirty="0">
                          <a:solidFill>
                            <a:srgbClr val="000000"/>
                          </a:solidFill>
                          <a:effectLst/>
                          <a:latin typeface="Helvetica"/>
                          <a:ea typeface="Calibri"/>
                          <a:cs typeface="Times New Roman"/>
                        </a:rPr>
                        <a:t>Explosive</a:t>
                      </a:r>
                      <a:endParaRPr lang="en-US" sz="1800" dirty="0">
                        <a:solidFill>
                          <a:srgbClr val="000000"/>
                        </a:solidFill>
                        <a:effectLst/>
                        <a:latin typeface="Calibri"/>
                        <a:ea typeface="Calibri"/>
                        <a:cs typeface="Times New Roman"/>
                      </a:endParaRPr>
                    </a:p>
                  </a:txBody>
                  <a:tcPr marL="83001" marR="83001"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effectLst/>
                          <a:latin typeface="Helvetica"/>
                          <a:ea typeface="Calibri"/>
                          <a:cs typeface="Times New Roman"/>
                        </a:rPr>
                        <a:t>The use of explosions to cause mortal injury or destruction of property</a:t>
                      </a:r>
                      <a:endParaRPr lang="en-US" sz="1800" dirty="0">
                        <a:solidFill>
                          <a:srgbClr val="000000"/>
                        </a:solidFill>
                        <a:effectLst/>
                        <a:latin typeface="Calibri"/>
                        <a:ea typeface="Calibri"/>
                        <a:cs typeface="Times New Roman"/>
                      </a:endParaRPr>
                    </a:p>
                  </a:txBody>
                  <a:tcPr marL="83001" marR="83001"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Get Ready for a Terrorist Attack</a:t>
            </a:r>
          </a:p>
        </p:txBody>
      </p:sp>
      <p:sp>
        <p:nvSpPr>
          <p:cNvPr id="14" name="Content Placeholder 2"/>
          <p:cNvSpPr txBox="1">
            <a:spLocks/>
          </p:cNvSpPr>
          <p:nvPr/>
        </p:nvSpPr>
        <p:spPr bwMode="auto">
          <a:xfrm>
            <a:off x="381000" y="1295400"/>
            <a:ext cx="3657600" cy="2925763"/>
          </a:xfrm>
          <a:prstGeom prst="rect">
            <a:avLst/>
          </a:prstGeom>
          <a:noFill/>
          <a:ln>
            <a:noFill/>
          </a:ln>
          <a:extLst/>
        </p:spPr>
        <p:txBody>
          <a:bodyPr>
            <a:normAutofit fontScale="77500" lnSpcReduction="20000"/>
          </a:bodyPr>
          <a:lstStyle>
            <a:lvl1pPr marL="342900" indent="-342900" algn="l" rtl="0" fontAlgn="base">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defRPr/>
            </a:pPr>
            <a:r>
              <a:rPr lang="en-US" dirty="0" smtClean="0"/>
              <a:t>Stay or go?</a:t>
            </a:r>
          </a:p>
          <a:p>
            <a:pPr lvl="1">
              <a:defRPr/>
            </a:pPr>
            <a:r>
              <a:rPr lang="en-US" dirty="0"/>
              <a:t>If you are advised by local officials to </a:t>
            </a:r>
            <a:r>
              <a:rPr lang="en-US" dirty="0" smtClean="0"/>
              <a:t>shelter </a:t>
            </a:r>
            <a:r>
              <a:rPr lang="en-US" dirty="0"/>
              <a:t>in </a:t>
            </a:r>
            <a:r>
              <a:rPr lang="en-US" dirty="0" smtClean="0"/>
              <a:t>place, remain </a:t>
            </a:r>
            <a:r>
              <a:rPr lang="en-US" dirty="0"/>
              <a:t>inside your home or office and protect yourself there</a:t>
            </a:r>
            <a:r>
              <a:rPr lang="en-US" dirty="0" smtClean="0"/>
              <a:t>.</a:t>
            </a:r>
            <a:endParaRPr lang="en-US" dirty="0"/>
          </a:p>
          <a:p>
            <a:pPr lvl="1">
              <a:defRPr/>
            </a:pPr>
            <a:r>
              <a:rPr lang="en-US" dirty="0"/>
              <a:t>If you are advised to evacuate, do so immediately. </a:t>
            </a:r>
            <a:r>
              <a:rPr lang="en-US" dirty="0" smtClean="0"/>
              <a:t>Don’t </a:t>
            </a:r>
            <a:r>
              <a:rPr lang="en-US" dirty="0"/>
              <a:t>forget to lock your home and take your pets with </a:t>
            </a:r>
            <a:r>
              <a:rPr lang="en-US" dirty="0" smtClean="0"/>
              <a:t>you.</a:t>
            </a:r>
          </a:p>
        </p:txBody>
      </p:sp>
      <p:pic>
        <p:nvPicPr>
          <p:cNvPr id="29700" name="Picture 2" descr="http://www.thebus.org/cs/seecard.jpg"/>
          <p:cNvPicPr>
            <a:picLocks noChangeAspect="1" noChangeArrowheads="1"/>
          </p:cNvPicPr>
          <p:nvPr/>
        </p:nvPicPr>
        <p:blipFill>
          <a:blip r:embed="rId3" cstate="print"/>
          <a:srcRect b="16418"/>
          <a:stretch>
            <a:fillRect/>
          </a:stretch>
        </p:blipFill>
        <p:spPr bwMode="auto">
          <a:xfrm>
            <a:off x="4419600" y="1939925"/>
            <a:ext cx="4191000" cy="1565275"/>
          </a:xfrm>
          <a:prstGeom prst="rect">
            <a:avLst/>
          </a:prstGeom>
          <a:noFill/>
          <a:ln w="9525">
            <a:solidFill>
              <a:schemeClr val="accent1"/>
            </a:solidFill>
            <a:miter lim="800000"/>
            <a:headEnd/>
            <a:tailEnd/>
          </a:ln>
        </p:spPr>
      </p:pic>
      <p:sp>
        <p:nvSpPr>
          <p:cNvPr id="11" name="Content Placeholder 2"/>
          <p:cNvSpPr txBox="1">
            <a:spLocks/>
          </p:cNvSpPr>
          <p:nvPr/>
        </p:nvSpPr>
        <p:spPr bwMode="auto">
          <a:xfrm>
            <a:off x="381000" y="4114800"/>
            <a:ext cx="7620000" cy="2925763"/>
          </a:xfrm>
          <a:prstGeom prst="rect">
            <a:avLst/>
          </a:prstGeom>
          <a:noFill/>
          <a:ln>
            <a:noFill/>
          </a:ln>
          <a:extLst/>
        </p:spPr>
        <p:txBody>
          <a:bodyPr>
            <a:normAutofit fontScale="70000" lnSpcReduction="20000"/>
          </a:bodyPr>
          <a:lstStyle>
            <a:lvl1pPr marL="342900" indent="-342900" algn="l" rtl="0" fontAlgn="base">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defRPr/>
            </a:pPr>
            <a:r>
              <a:rPr lang="en-US" dirty="0" smtClean="0"/>
              <a:t>Important activities</a:t>
            </a:r>
          </a:p>
          <a:p>
            <a:pPr lvl="1">
              <a:defRPr/>
            </a:pPr>
            <a:r>
              <a:rPr lang="en-US" dirty="0" smtClean="0"/>
              <a:t>If you see something, say something!</a:t>
            </a:r>
          </a:p>
          <a:p>
            <a:pPr lvl="1">
              <a:defRPr/>
            </a:pPr>
            <a:r>
              <a:rPr lang="en-US" dirty="0" smtClean="0"/>
              <a:t>If you receive a bomb threat, try to get as much information from the caller as possible. Call 911 and report it to the police immediately.</a:t>
            </a:r>
            <a:endParaRPr lang="en-US" sz="3200" dirty="0" smtClean="0"/>
          </a:p>
          <a:p>
            <a:pPr lvl="1">
              <a:defRPr/>
            </a:pPr>
            <a:r>
              <a:rPr lang="en-US" dirty="0" smtClean="0"/>
              <a:t>Be wary of suspicious packages and letters. Be particularly cautious of parcels that:</a:t>
            </a:r>
            <a:endParaRPr lang="en-US" sz="3200" dirty="0" smtClean="0"/>
          </a:p>
          <a:p>
            <a:pPr lvl="2">
              <a:defRPr/>
            </a:pPr>
            <a:r>
              <a:rPr lang="en-US" sz="2200" dirty="0" smtClean="0"/>
              <a:t>Have no return address or a return address that can’t be verified as legitimate.</a:t>
            </a:r>
            <a:endParaRPr lang="en-US" sz="2900" dirty="0" smtClean="0"/>
          </a:p>
          <a:p>
            <a:pPr lvl="2">
              <a:defRPr/>
            </a:pPr>
            <a:r>
              <a:rPr lang="en-US" sz="2200" dirty="0" smtClean="0"/>
              <a:t>Show a city or state in the postmark that doesn’t match the return address.</a:t>
            </a:r>
            <a:endParaRPr lang="en-US" sz="2900" dirty="0" smtClean="0"/>
          </a:p>
          <a:p>
            <a:pPr lvl="2">
              <a:defRPr/>
            </a:pPr>
            <a:r>
              <a:rPr lang="en-US" sz="2200" dirty="0" smtClean="0"/>
              <a:t>Are not addressed to a specific person.</a:t>
            </a:r>
            <a:endParaRPr lang="en-US" sz="2900" dirty="0" smtClean="0"/>
          </a:p>
          <a:p>
            <a:pPr lvl="2">
              <a:defRPr/>
            </a:pPr>
            <a:r>
              <a:rPr lang="en-US" sz="2200" dirty="0" smtClean="0"/>
              <a:t>Have hand-written or poorly typed addresses</a:t>
            </a:r>
            <a:endParaRPr lang="en-US"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Get Ready for a Radiological Attack</a:t>
            </a:r>
          </a:p>
        </p:txBody>
      </p:sp>
      <p:sp>
        <p:nvSpPr>
          <p:cNvPr id="16387" name="Content Placeholder 2"/>
          <p:cNvSpPr>
            <a:spLocks noGrp="1"/>
          </p:cNvSpPr>
          <p:nvPr>
            <p:ph sz="half" idx="1"/>
          </p:nvPr>
        </p:nvSpPr>
        <p:spPr>
          <a:xfrm>
            <a:off x="3200400" y="1752600"/>
            <a:ext cx="5181600" cy="4602163"/>
          </a:xfrm>
        </p:spPr>
        <p:txBody>
          <a:bodyPr>
            <a:normAutofit fontScale="62500" lnSpcReduction="20000"/>
          </a:bodyPr>
          <a:lstStyle/>
          <a:p>
            <a:pPr eaLnBrk="1" hangingPunct="1">
              <a:defRPr/>
            </a:pPr>
            <a:r>
              <a:rPr lang="en-US" sz="3400" dirty="0"/>
              <a:t>A radiological attack is the spreading of radioactive material with the intent to do harm. </a:t>
            </a:r>
            <a:endParaRPr lang="en-US" sz="3400" dirty="0" smtClean="0"/>
          </a:p>
          <a:p>
            <a:pPr eaLnBrk="1" hangingPunct="1">
              <a:defRPr/>
            </a:pPr>
            <a:r>
              <a:rPr lang="en-US" sz="3400" dirty="0" smtClean="0"/>
              <a:t>Radioactive materials  </a:t>
            </a:r>
            <a:r>
              <a:rPr lang="en-US" sz="3400" dirty="0"/>
              <a:t>could be used in a “Radiological Dispersal Device” (</a:t>
            </a:r>
            <a:r>
              <a:rPr lang="en-US" sz="3400" dirty="0" smtClean="0"/>
              <a:t>RDD).</a:t>
            </a:r>
          </a:p>
          <a:p>
            <a:pPr eaLnBrk="1" hangingPunct="1">
              <a:defRPr/>
            </a:pPr>
            <a:r>
              <a:rPr lang="en-US" sz="3400" dirty="0" smtClean="0"/>
              <a:t>Most </a:t>
            </a:r>
            <a:r>
              <a:rPr lang="en-US" sz="3400" dirty="0"/>
              <a:t>dirty bombs and other RDDs </a:t>
            </a:r>
            <a:r>
              <a:rPr lang="en-US" sz="3400" dirty="0" smtClean="0"/>
              <a:t>have </a:t>
            </a:r>
            <a:r>
              <a:rPr lang="en-US" sz="3400" dirty="0"/>
              <a:t>very localized effects, ranging from less than a city block to several square </a:t>
            </a:r>
            <a:r>
              <a:rPr lang="en-US" sz="3400" dirty="0" smtClean="0"/>
              <a:t>miles.</a:t>
            </a:r>
          </a:p>
          <a:p>
            <a:pPr eaLnBrk="1" hangingPunct="1">
              <a:defRPr/>
            </a:pPr>
            <a:r>
              <a:rPr lang="en-US" sz="3400" dirty="0" smtClean="0"/>
              <a:t>Radiological </a:t>
            </a:r>
            <a:r>
              <a:rPr lang="en-US" sz="3400" dirty="0"/>
              <a:t>Dispersal Devices are most likely to be used to: </a:t>
            </a:r>
          </a:p>
          <a:p>
            <a:pPr lvl="1" eaLnBrk="1" hangingPunct="1">
              <a:defRPr/>
            </a:pPr>
            <a:r>
              <a:rPr lang="en-US" sz="2900" dirty="0"/>
              <a:t>Contaminate facilities or places where people live and work, disrupting lives and livelihoods</a:t>
            </a:r>
          </a:p>
          <a:p>
            <a:pPr lvl="1" eaLnBrk="1" hangingPunct="1">
              <a:defRPr/>
            </a:pPr>
            <a:r>
              <a:rPr lang="en-US" sz="2900" dirty="0"/>
              <a:t>Cause anxiety in those who think they are being, or have been, </a:t>
            </a:r>
            <a:r>
              <a:rPr lang="en-US" sz="2900" dirty="0" smtClean="0"/>
              <a:t>exposed</a:t>
            </a:r>
            <a:endParaRPr lang="en-US" sz="2900" dirty="0"/>
          </a:p>
        </p:txBody>
      </p:sp>
      <p:pic>
        <p:nvPicPr>
          <p:cNvPr id="30724" name="Picture 4" descr="https://encrypted-tbn3.gstatic.com/images?q=tbn:ANd9GcRKDRLNmQxhpZx2n3UcQy1sYPIRZlCucBy3aLkHgI3oN0jEVHPgVA"/>
          <p:cNvPicPr>
            <a:picLocks noChangeAspect="1"/>
          </p:cNvPicPr>
          <p:nvPr/>
        </p:nvPicPr>
        <p:blipFill>
          <a:blip r:embed="rId3" cstate="print"/>
          <a:srcRect/>
          <a:stretch>
            <a:fillRect/>
          </a:stretch>
        </p:blipFill>
        <p:spPr bwMode="auto">
          <a:xfrm>
            <a:off x="533400" y="1524000"/>
            <a:ext cx="2524125" cy="1676400"/>
          </a:xfrm>
          <a:prstGeom prst="rect">
            <a:avLst/>
          </a:prstGeom>
          <a:noFill/>
          <a:ln w="9525">
            <a:noFill/>
            <a:miter lim="800000"/>
            <a:headEnd/>
            <a:tailEnd/>
          </a:ln>
        </p:spPr>
      </p:pic>
      <p:pic>
        <p:nvPicPr>
          <p:cNvPr id="30725" name="Picture 2" descr="https://encrypted-tbn1.gstatic.com/images?q=tbn:ANd9GcTwk6CNeXbbm3o5ZIvu18Avpx7pSdKs3UnL8u8BJIG62tL60P7L"/>
          <p:cNvPicPr>
            <a:picLocks noChangeAspect="1" noChangeArrowheads="1"/>
          </p:cNvPicPr>
          <p:nvPr/>
        </p:nvPicPr>
        <p:blipFill>
          <a:blip r:embed="rId4" cstate="print"/>
          <a:srcRect/>
          <a:stretch>
            <a:fillRect/>
          </a:stretch>
        </p:blipFill>
        <p:spPr bwMode="auto">
          <a:xfrm>
            <a:off x="533400" y="3962400"/>
            <a:ext cx="2619375" cy="1743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Get Ready for Extreme Heat</a:t>
            </a:r>
          </a:p>
        </p:txBody>
      </p:sp>
      <p:sp>
        <p:nvSpPr>
          <p:cNvPr id="4099" name="Content Placeholder 2"/>
          <p:cNvSpPr>
            <a:spLocks noGrp="1"/>
          </p:cNvSpPr>
          <p:nvPr>
            <p:ph sz="half" idx="1"/>
          </p:nvPr>
        </p:nvSpPr>
        <p:spPr>
          <a:xfrm>
            <a:off x="457200" y="1371600"/>
            <a:ext cx="7924800" cy="1447800"/>
          </a:xfrm>
        </p:spPr>
        <p:txBody>
          <a:bodyPr/>
          <a:lstStyle/>
          <a:p>
            <a:pPr eaLnBrk="1" hangingPunct="1"/>
            <a:r>
              <a:rPr lang="en-US" sz="1800" smtClean="0"/>
              <a:t>Heat is the number one weather-related killer in the United States. </a:t>
            </a:r>
          </a:p>
          <a:p>
            <a:pPr eaLnBrk="1" hangingPunct="1"/>
            <a:r>
              <a:rPr lang="en-US" sz="1800" smtClean="0"/>
              <a:t>Heat kills by pushing the human body beyond its limits and makes the body work extra hard to maintain a normal temperature. </a:t>
            </a:r>
          </a:p>
          <a:p>
            <a:pPr eaLnBrk="1" hangingPunct="1"/>
            <a:r>
              <a:rPr lang="en-US" sz="1800" smtClean="0"/>
              <a:t>Your best defense against heat-related illnesses is prevention.</a:t>
            </a:r>
          </a:p>
        </p:txBody>
      </p:sp>
      <p:pic>
        <p:nvPicPr>
          <p:cNvPr id="4100" name="Picture 4" descr="http://www.nema.gov.ng/upload/xHeat1.jpg"/>
          <p:cNvPicPr>
            <a:picLocks noChangeAspect="1"/>
          </p:cNvPicPr>
          <p:nvPr/>
        </p:nvPicPr>
        <p:blipFill>
          <a:blip r:embed="rId3" cstate="print"/>
          <a:srcRect/>
          <a:stretch>
            <a:fillRect/>
          </a:stretch>
        </p:blipFill>
        <p:spPr bwMode="auto">
          <a:xfrm>
            <a:off x="304800" y="457200"/>
            <a:ext cx="938213" cy="700088"/>
          </a:xfrm>
          <a:prstGeom prst="rect">
            <a:avLst/>
          </a:prstGeom>
          <a:noFill/>
          <a:ln w="9525">
            <a:noFill/>
            <a:miter lim="800000"/>
            <a:headEnd/>
            <a:tailEnd/>
          </a:ln>
        </p:spPr>
      </p:pic>
      <p:pic>
        <p:nvPicPr>
          <p:cNvPr id="4101" name="Picture 4" descr="http://www.nema.gov.ng/upload/xHeat1.jpg"/>
          <p:cNvPicPr>
            <a:picLocks noChangeAspect="1"/>
          </p:cNvPicPr>
          <p:nvPr/>
        </p:nvPicPr>
        <p:blipFill>
          <a:blip r:embed="rId3" cstate="print"/>
          <a:srcRect/>
          <a:stretch>
            <a:fillRect/>
          </a:stretch>
        </p:blipFill>
        <p:spPr bwMode="auto">
          <a:xfrm>
            <a:off x="7924800" y="519113"/>
            <a:ext cx="938213" cy="700087"/>
          </a:xfrm>
          <a:prstGeom prst="rect">
            <a:avLst/>
          </a:prstGeom>
          <a:noFill/>
          <a:ln w="9525">
            <a:noFill/>
            <a:miter lim="800000"/>
            <a:headEnd/>
            <a:tailEnd/>
          </a:ln>
        </p:spPr>
      </p:pic>
      <p:sp>
        <p:nvSpPr>
          <p:cNvPr id="4102" name="Content Placeholder 2"/>
          <p:cNvSpPr>
            <a:spLocks noGrp="1"/>
          </p:cNvSpPr>
          <p:nvPr>
            <p:ph sz="half" idx="1"/>
          </p:nvPr>
        </p:nvSpPr>
        <p:spPr>
          <a:xfrm>
            <a:off x="228600" y="3352800"/>
            <a:ext cx="4419600" cy="2971800"/>
          </a:xfrm>
        </p:spPr>
        <p:txBody>
          <a:bodyPr/>
          <a:lstStyle/>
          <a:p>
            <a:pPr lvl="1" eaLnBrk="1" hangingPunct="1">
              <a:buFont typeface="Arial" pitchFamily="34" charset="0"/>
              <a:buNone/>
            </a:pPr>
            <a:r>
              <a:rPr lang="en-US" sz="1800" dirty="0" smtClean="0"/>
              <a:t>Heat Exhaustion:</a:t>
            </a:r>
          </a:p>
          <a:p>
            <a:pPr lvl="2" eaLnBrk="1" hangingPunct="1"/>
            <a:r>
              <a:rPr lang="en-US" sz="1800" dirty="0" smtClean="0"/>
              <a:t>Heavy sweating</a:t>
            </a:r>
          </a:p>
          <a:p>
            <a:pPr lvl="2" eaLnBrk="1" hangingPunct="1"/>
            <a:r>
              <a:rPr lang="en-US" sz="1800" dirty="0" smtClean="0"/>
              <a:t>Fainting</a:t>
            </a:r>
          </a:p>
          <a:p>
            <a:pPr lvl="2" eaLnBrk="1" hangingPunct="1"/>
            <a:r>
              <a:rPr lang="en-US" sz="1800" dirty="0" smtClean="0"/>
              <a:t>Dizziness</a:t>
            </a:r>
          </a:p>
          <a:p>
            <a:pPr lvl="2" eaLnBrk="1" hangingPunct="1"/>
            <a:r>
              <a:rPr lang="en-US" sz="1800" dirty="0" smtClean="0"/>
              <a:t>Pale skin</a:t>
            </a:r>
          </a:p>
          <a:p>
            <a:pPr lvl="2" eaLnBrk="1" hangingPunct="1"/>
            <a:r>
              <a:rPr lang="en-US" sz="1800" dirty="0" smtClean="0"/>
              <a:t>Headaches</a:t>
            </a:r>
          </a:p>
          <a:p>
            <a:pPr lvl="2" eaLnBrk="1" hangingPunct="1"/>
            <a:r>
              <a:rPr lang="en-US" sz="1800" dirty="0" smtClean="0"/>
              <a:t>Muscle cramps</a:t>
            </a:r>
          </a:p>
          <a:p>
            <a:pPr eaLnBrk="1" hangingPunct="1">
              <a:buNone/>
            </a:pPr>
            <a:endParaRPr lang="en-US" sz="1800" dirty="0" smtClean="0"/>
          </a:p>
        </p:txBody>
      </p:sp>
      <p:sp>
        <p:nvSpPr>
          <p:cNvPr id="4103" name="Rectangle 9"/>
          <p:cNvSpPr>
            <a:spLocks noChangeArrowheads="1"/>
          </p:cNvSpPr>
          <p:nvPr/>
        </p:nvSpPr>
        <p:spPr bwMode="auto">
          <a:xfrm>
            <a:off x="609600" y="2819400"/>
            <a:ext cx="7620000" cy="369888"/>
          </a:xfrm>
          <a:prstGeom prst="rect">
            <a:avLst/>
          </a:prstGeom>
          <a:noFill/>
          <a:ln w="9525">
            <a:noFill/>
            <a:miter lim="800000"/>
            <a:headEnd/>
            <a:tailEnd/>
          </a:ln>
        </p:spPr>
        <p:txBody>
          <a:bodyPr>
            <a:spAutoFit/>
          </a:bodyPr>
          <a:lstStyle/>
          <a:p>
            <a:pPr algn="ctr">
              <a:buFont typeface="Arial" pitchFamily="34" charset="0"/>
              <a:buNone/>
            </a:pPr>
            <a:r>
              <a:rPr lang="en-US"/>
              <a:t>Recognize the Symptoms of Heat-Related Illnesses </a:t>
            </a:r>
          </a:p>
        </p:txBody>
      </p:sp>
      <p:sp>
        <p:nvSpPr>
          <p:cNvPr id="4104" name="Content Placeholder 2"/>
          <p:cNvSpPr>
            <a:spLocks noGrp="1"/>
          </p:cNvSpPr>
          <p:nvPr>
            <p:ph sz="half" idx="1"/>
          </p:nvPr>
        </p:nvSpPr>
        <p:spPr>
          <a:xfrm>
            <a:off x="4191000" y="3352800"/>
            <a:ext cx="4419600" cy="2743200"/>
          </a:xfrm>
        </p:spPr>
        <p:txBody>
          <a:bodyPr/>
          <a:lstStyle/>
          <a:p>
            <a:pPr lvl="1" eaLnBrk="1" hangingPunct="1">
              <a:buFont typeface="Arial" pitchFamily="34" charset="0"/>
              <a:buNone/>
            </a:pPr>
            <a:r>
              <a:rPr lang="en-US" sz="1800" smtClean="0"/>
              <a:t>Heat Stroke:</a:t>
            </a:r>
          </a:p>
          <a:p>
            <a:pPr lvl="2" eaLnBrk="1" hangingPunct="1"/>
            <a:r>
              <a:rPr lang="en-US" sz="1800" smtClean="0"/>
              <a:t>High temperature of 103°F+</a:t>
            </a:r>
          </a:p>
          <a:p>
            <a:pPr lvl="2" eaLnBrk="1" hangingPunct="1"/>
            <a:r>
              <a:rPr lang="en-US" sz="1800" smtClean="0"/>
              <a:t>Hot, red, dry skin</a:t>
            </a:r>
          </a:p>
          <a:p>
            <a:pPr lvl="2" eaLnBrk="1" hangingPunct="1"/>
            <a:r>
              <a:rPr lang="en-US" sz="1800" smtClean="0"/>
              <a:t>Rapid pulse, weak or strong</a:t>
            </a:r>
          </a:p>
          <a:p>
            <a:pPr lvl="2" eaLnBrk="1" hangingPunct="1"/>
            <a:r>
              <a:rPr lang="en-US" sz="1800" smtClean="0"/>
              <a:t>No sweating</a:t>
            </a:r>
          </a:p>
          <a:p>
            <a:pPr lvl="2" eaLnBrk="1" hangingPunct="1"/>
            <a:r>
              <a:rPr lang="en-US" sz="1800" smtClean="0"/>
              <a:t>Dizziness, nausea and confusion</a:t>
            </a:r>
          </a:p>
          <a:p>
            <a:pPr lvl="2" eaLnBrk="1" hangingPunct="1"/>
            <a:r>
              <a:rPr lang="en-US" sz="1800" smtClean="0"/>
              <a:t>Possibly unconscious</a:t>
            </a:r>
          </a:p>
          <a:p>
            <a:pPr eaLnBrk="1" hangingPunct="1"/>
            <a:endParaRPr lang="en-US" sz="1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Get Ready for a Radiological Attack</a:t>
            </a:r>
          </a:p>
        </p:txBody>
      </p:sp>
      <p:sp>
        <p:nvSpPr>
          <p:cNvPr id="16388" name="Content Placeholder 3"/>
          <p:cNvSpPr>
            <a:spLocks noGrp="1"/>
          </p:cNvSpPr>
          <p:nvPr>
            <p:ph sz="half" idx="2"/>
          </p:nvPr>
        </p:nvSpPr>
        <p:spPr>
          <a:xfrm>
            <a:off x="685800" y="1524000"/>
            <a:ext cx="7772400" cy="4906963"/>
          </a:xfrm>
        </p:spPr>
        <p:txBody>
          <a:bodyPr>
            <a:normAutofit fontScale="70000" lnSpcReduction="20000"/>
          </a:bodyPr>
          <a:lstStyle/>
          <a:p>
            <a:pPr eaLnBrk="1" hangingPunct="1">
              <a:defRPr/>
            </a:pPr>
            <a:r>
              <a:rPr lang="en-US" sz="3300" dirty="0" smtClean="0"/>
              <a:t>Stay or go?</a:t>
            </a:r>
          </a:p>
          <a:p>
            <a:pPr lvl="1" eaLnBrk="1" hangingPunct="1">
              <a:defRPr/>
            </a:pPr>
            <a:r>
              <a:rPr lang="en-US" sz="2900" dirty="0" smtClean="0"/>
              <a:t>Taking </a:t>
            </a:r>
            <a:r>
              <a:rPr lang="en-US" sz="2900" dirty="0"/>
              <a:t>shelter during an RDD event is absolutely necessary. Appropriate shelter includes basements or the windowless center area of middle floors in high-rise </a:t>
            </a:r>
            <a:r>
              <a:rPr lang="en-US" sz="2900" dirty="0" smtClean="0"/>
              <a:t>buildings.</a:t>
            </a:r>
          </a:p>
          <a:p>
            <a:pPr lvl="1" eaLnBrk="1" hangingPunct="1">
              <a:defRPr/>
            </a:pPr>
            <a:r>
              <a:rPr lang="en-US" sz="2900" dirty="0" smtClean="0"/>
              <a:t>Listen to emergency officials who will let you know it is safe to leave your home.</a:t>
            </a:r>
          </a:p>
          <a:p>
            <a:pPr eaLnBrk="1" hangingPunct="1">
              <a:defRPr/>
            </a:pPr>
            <a:r>
              <a:rPr lang="en-US" sz="3300" dirty="0" smtClean="0"/>
              <a:t>Use time</a:t>
            </a:r>
            <a:r>
              <a:rPr lang="en-US" sz="3300" dirty="0"/>
              <a:t>, distance, and </a:t>
            </a:r>
            <a:r>
              <a:rPr lang="en-US" sz="3300" dirty="0" smtClean="0"/>
              <a:t>shielding to </a:t>
            </a:r>
            <a:r>
              <a:rPr lang="en-US" sz="3300" dirty="0"/>
              <a:t>protect yourself and your family during an </a:t>
            </a:r>
            <a:r>
              <a:rPr lang="en-US" sz="3300" dirty="0" smtClean="0"/>
              <a:t>attack. Following </a:t>
            </a:r>
            <a:r>
              <a:rPr lang="en-US" sz="3300" dirty="0"/>
              <a:t>any radiological explosion, you should: </a:t>
            </a:r>
          </a:p>
          <a:p>
            <a:pPr lvl="1" eaLnBrk="1" hangingPunct="1">
              <a:defRPr/>
            </a:pPr>
            <a:r>
              <a:rPr lang="en-US" sz="2900" dirty="0"/>
              <a:t>Minimize the time you are exposed to the radiation materials from the dirty bomb. </a:t>
            </a:r>
          </a:p>
          <a:p>
            <a:pPr lvl="1" eaLnBrk="1" hangingPunct="1">
              <a:defRPr/>
            </a:pPr>
            <a:r>
              <a:rPr lang="en-US" sz="2900" dirty="0"/>
              <a:t>Maximize your distance from the source; walking even a short distance from the scene could provide significant protection since dose rate drops dramatically with distance from the source. </a:t>
            </a:r>
          </a:p>
          <a:p>
            <a:pPr lvl="1" eaLnBrk="1" hangingPunct="1">
              <a:defRPr/>
            </a:pPr>
            <a:r>
              <a:rPr lang="en-US" sz="2900" dirty="0"/>
              <a:t>Shield yourself from external exposure and inhalation of radioactive material.</a:t>
            </a:r>
          </a:p>
          <a:p>
            <a:pPr eaLnBrk="1" hangingPunct="1">
              <a:defRPr/>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Get Ready for Extreme Heat</a:t>
            </a:r>
          </a:p>
        </p:txBody>
      </p:sp>
      <p:sp>
        <p:nvSpPr>
          <p:cNvPr id="5123" name="Content Placeholder 3"/>
          <p:cNvSpPr>
            <a:spLocks noGrp="1"/>
          </p:cNvSpPr>
          <p:nvPr>
            <p:ph sz="half" idx="2"/>
          </p:nvPr>
        </p:nvSpPr>
        <p:spPr>
          <a:xfrm>
            <a:off x="457200" y="1371600"/>
            <a:ext cx="7696200" cy="5029200"/>
          </a:xfrm>
        </p:spPr>
        <p:txBody>
          <a:bodyPr/>
          <a:lstStyle/>
          <a:p>
            <a:pPr eaLnBrk="1" hangingPunct="1">
              <a:buFont typeface="Arial" pitchFamily="34" charset="0"/>
              <a:buNone/>
            </a:pPr>
            <a:r>
              <a:rPr lang="en-US" sz="1800" smtClean="0"/>
              <a:t>Ways to be prepared for extreme heat: </a:t>
            </a:r>
          </a:p>
          <a:p>
            <a:pPr eaLnBrk="1" hangingPunct="1"/>
            <a:r>
              <a:rPr lang="en-US" sz="1800" smtClean="0"/>
              <a:t>Drink plenty of water.</a:t>
            </a:r>
          </a:p>
          <a:p>
            <a:pPr eaLnBrk="1" hangingPunct="1"/>
            <a:r>
              <a:rPr lang="en-US" sz="1800" smtClean="0"/>
              <a:t>Install window air conditioners snugly and check air conditioning ducts for proper insulation.</a:t>
            </a:r>
          </a:p>
          <a:p>
            <a:pPr eaLnBrk="1" hangingPunct="1"/>
            <a:r>
              <a:rPr lang="en-US" sz="1800" smtClean="0"/>
              <a:t>Install temporary window reflectors for use between windows and drapes to reflect heat back outside.</a:t>
            </a:r>
          </a:p>
          <a:p>
            <a:pPr eaLnBrk="1" hangingPunct="1"/>
            <a:r>
              <a:rPr lang="en-US" sz="1800" smtClean="0"/>
              <a:t>Weather-strip doors and sills to keep cool air in.</a:t>
            </a:r>
          </a:p>
          <a:p>
            <a:pPr eaLnBrk="1" hangingPunct="1"/>
            <a:r>
              <a:rPr lang="en-US" sz="1800" smtClean="0"/>
              <a:t>Cover windows that receive morning or afternoon sun.</a:t>
            </a:r>
          </a:p>
          <a:p>
            <a:pPr eaLnBrk="1" hangingPunct="1"/>
            <a:r>
              <a:rPr lang="en-US" sz="1800" smtClean="0"/>
              <a:t>Keep storm windows up all year.</a:t>
            </a:r>
          </a:p>
          <a:p>
            <a:pPr eaLnBrk="1" hangingPunct="1"/>
            <a:r>
              <a:rPr lang="en-US" sz="1800" smtClean="0"/>
              <a:t>Check on family, friends, and neighbors who are alone and do not have air conditioning, especially those 65 years of age or older.</a:t>
            </a:r>
          </a:p>
          <a:p>
            <a:pPr eaLnBrk="1" hangingPunct="1">
              <a:buFont typeface="Arial" pitchFamily="34" charset="0"/>
              <a:buNone/>
            </a:pPr>
            <a:r>
              <a:rPr lang="en-US" sz="1800" smtClean="0"/>
              <a:t>Is your family at higher risk?</a:t>
            </a:r>
          </a:p>
          <a:p>
            <a:pPr eaLnBrk="1" hangingPunct="1"/>
            <a:r>
              <a:rPr lang="en-US" sz="1800" smtClean="0"/>
              <a:t>Conditions that can increase risk include old age, obesity, fever, dehydration, heart disease, poor circulation and sunburn.</a:t>
            </a:r>
          </a:p>
          <a:p>
            <a:pPr eaLnBrk="1" hangingPunct="1"/>
            <a:r>
              <a:rPr lang="en-US" sz="1800" smtClean="0"/>
              <a:t>Heat-related illnesses can be induced by poor air quality and little to no air circulation. </a:t>
            </a:r>
          </a:p>
        </p:txBody>
      </p:sp>
      <p:pic>
        <p:nvPicPr>
          <p:cNvPr id="5124" name="Picture 4" descr="http://www.nema.gov.ng/upload/xHeat1.jpg"/>
          <p:cNvPicPr>
            <a:picLocks noChangeAspect="1"/>
          </p:cNvPicPr>
          <p:nvPr/>
        </p:nvPicPr>
        <p:blipFill>
          <a:blip r:embed="rId3" cstate="print"/>
          <a:srcRect/>
          <a:stretch>
            <a:fillRect/>
          </a:stretch>
        </p:blipFill>
        <p:spPr bwMode="auto">
          <a:xfrm>
            <a:off x="304800" y="457200"/>
            <a:ext cx="938213" cy="700088"/>
          </a:xfrm>
          <a:prstGeom prst="rect">
            <a:avLst/>
          </a:prstGeom>
          <a:noFill/>
          <a:ln w="9525">
            <a:noFill/>
            <a:miter lim="800000"/>
            <a:headEnd/>
            <a:tailEnd/>
          </a:ln>
        </p:spPr>
      </p:pic>
      <p:pic>
        <p:nvPicPr>
          <p:cNvPr id="5125" name="Picture 4" descr="http://www.nema.gov.ng/upload/xHeat1.jpg"/>
          <p:cNvPicPr>
            <a:picLocks noChangeAspect="1"/>
          </p:cNvPicPr>
          <p:nvPr/>
        </p:nvPicPr>
        <p:blipFill>
          <a:blip r:embed="rId3" cstate="print"/>
          <a:srcRect/>
          <a:stretch>
            <a:fillRect/>
          </a:stretch>
        </p:blipFill>
        <p:spPr bwMode="auto">
          <a:xfrm>
            <a:off x="7924800" y="519113"/>
            <a:ext cx="938213" cy="7000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Get Ready for a Flood</a:t>
            </a:r>
          </a:p>
        </p:txBody>
      </p:sp>
      <p:sp>
        <p:nvSpPr>
          <p:cNvPr id="6147" name="Content Placeholder 2"/>
          <p:cNvSpPr>
            <a:spLocks noGrp="1"/>
          </p:cNvSpPr>
          <p:nvPr>
            <p:ph sz="half" idx="1"/>
          </p:nvPr>
        </p:nvSpPr>
        <p:spPr>
          <a:xfrm>
            <a:off x="609600" y="1524000"/>
            <a:ext cx="8001000" cy="2544763"/>
          </a:xfrm>
        </p:spPr>
        <p:txBody>
          <a:bodyPr/>
          <a:lstStyle/>
          <a:p>
            <a:pPr eaLnBrk="1" hangingPunct="1"/>
            <a:r>
              <a:rPr lang="en-US" sz="1800" smtClean="0"/>
              <a:t>Floods are one of the most common hazards in the U.S. </a:t>
            </a:r>
          </a:p>
          <a:p>
            <a:pPr eaLnBrk="1" hangingPunct="1"/>
            <a:r>
              <a:rPr lang="en-US" sz="1800" smtClean="0"/>
              <a:t>Not all floods are the same.</a:t>
            </a:r>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r>
              <a:rPr lang="en-US" sz="1800" smtClean="0"/>
              <a:t>Stay or go?</a:t>
            </a:r>
          </a:p>
          <a:p>
            <a:pPr lvl="1" eaLnBrk="1" hangingPunct="1"/>
            <a:r>
              <a:rPr lang="en-US" sz="1800" smtClean="0"/>
              <a:t>If you are not evacuating, plan for moving essential items to an upper floor and sticking to higher ground.</a:t>
            </a:r>
          </a:p>
          <a:p>
            <a:pPr lvl="1" eaLnBrk="1" hangingPunct="1"/>
            <a:r>
              <a:rPr lang="en-US" sz="1800" smtClean="0"/>
              <a:t>If you are advised to evacuate, do so immediately.  Evacuation is </a:t>
            </a:r>
            <a:br>
              <a:rPr lang="en-US" sz="1800" smtClean="0"/>
            </a:br>
            <a:r>
              <a:rPr lang="en-US" sz="1800" smtClean="0"/>
              <a:t>simple and safer before the flood waters rise.</a:t>
            </a:r>
          </a:p>
          <a:p>
            <a:pPr lvl="1" eaLnBrk="1" hangingPunct="1"/>
            <a:r>
              <a:rPr lang="en-US" sz="1800" smtClean="0"/>
              <a:t>Have your evacuation plan, and follow recommended routes. </a:t>
            </a:r>
          </a:p>
          <a:p>
            <a:pPr eaLnBrk="1" hangingPunct="1">
              <a:buFont typeface="Arial" pitchFamily="34" charset="0"/>
              <a:buNone/>
            </a:pPr>
            <a:endParaRPr lang="en-US" sz="1600" smtClean="0"/>
          </a:p>
        </p:txBody>
      </p:sp>
      <p:graphicFrame>
        <p:nvGraphicFramePr>
          <p:cNvPr id="5" name="Table 4"/>
          <p:cNvGraphicFramePr>
            <a:graphicFrameLocks noGrp="1"/>
          </p:cNvGraphicFramePr>
          <p:nvPr/>
        </p:nvGraphicFramePr>
        <p:xfrm>
          <a:off x="990600" y="2438400"/>
          <a:ext cx="6858000" cy="1786866"/>
        </p:xfrm>
        <a:graphic>
          <a:graphicData uri="http://schemas.openxmlformats.org/drawingml/2006/table">
            <a:tbl>
              <a:tblPr/>
              <a:tblGrid>
                <a:gridCol w="2111159"/>
                <a:gridCol w="4746841"/>
              </a:tblGrid>
              <a:tr h="215861">
                <a:tc>
                  <a:txBody>
                    <a:bodyPr/>
                    <a:lstStyle/>
                    <a:p>
                      <a:pPr marL="0" marR="0">
                        <a:lnSpc>
                          <a:spcPct val="115000"/>
                        </a:lnSpc>
                        <a:spcBef>
                          <a:spcPts val="0"/>
                        </a:spcBef>
                        <a:spcAft>
                          <a:spcPts val="0"/>
                        </a:spcAft>
                      </a:pPr>
                      <a:r>
                        <a:rPr lang="en-US" sz="1400" b="1" dirty="0">
                          <a:solidFill>
                            <a:srgbClr val="000000"/>
                          </a:solidFill>
                          <a:latin typeface="Helvetica"/>
                          <a:ea typeface="Calibri"/>
                          <a:cs typeface="Times New Roman"/>
                        </a:rPr>
                        <a:t>Flood Watch</a:t>
                      </a:r>
                      <a:endParaRPr lang="en-US" sz="1800" dirty="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latin typeface="Helvetica"/>
                          <a:ea typeface="Calibri"/>
                          <a:cs typeface="Times New Roman"/>
                        </a:rPr>
                        <a:t>Flooding is possible</a:t>
                      </a:r>
                      <a:endParaRPr lang="en-US" sz="1800" dirty="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r>
              <a:tr h="501560">
                <a:tc>
                  <a:txBody>
                    <a:bodyPr/>
                    <a:lstStyle/>
                    <a:p>
                      <a:pPr marL="0" marR="0">
                        <a:lnSpc>
                          <a:spcPct val="115000"/>
                        </a:lnSpc>
                        <a:spcBef>
                          <a:spcPts val="0"/>
                        </a:spcBef>
                        <a:spcAft>
                          <a:spcPts val="0"/>
                        </a:spcAft>
                      </a:pPr>
                      <a:r>
                        <a:rPr lang="en-US" sz="1400" b="1">
                          <a:solidFill>
                            <a:srgbClr val="FFFFFF"/>
                          </a:solidFill>
                          <a:latin typeface="Helvetica"/>
                          <a:ea typeface="Calibri"/>
                          <a:cs typeface="Times New Roman"/>
                        </a:rPr>
                        <a:t>Flash Flood Watch</a:t>
                      </a:r>
                      <a:endParaRPr lang="en-US" sz="180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c>
                  <a:txBody>
                    <a:bodyPr/>
                    <a:lstStyle/>
                    <a:p>
                      <a:pPr marL="0" marR="0">
                        <a:lnSpc>
                          <a:spcPct val="115000"/>
                        </a:lnSpc>
                        <a:spcBef>
                          <a:spcPts val="0"/>
                        </a:spcBef>
                        <a:spcAft>
                          <a:spcPts val="0"/>
                        </a:spcAft>
                      </a:pPr>
                      <a:r>
                        <a:rPr lang="en-US" sz="1400" b="1">
                          <a:solidFill>
                            <a:srgbClr val="FFFFFF"/>
                          </a:solidFill>
                          <a:latin typeface="Helvetica"/>
                          <a:ea typeface="Calibri"/>
                          <a:cs typeface="Times New Roman"/>
                        </a:rPr>
                        <a:t>Flash flooding is possible. Be prepared to move to higher ground</a:t>
                      </a:r>
                      <a:endParaRPr lang="en-US" sz="180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r>
              <a:tr h="525685">
                <a:tc>
                  <a:txBody>
                    <a:bodyPr/>
                    <a:lstStyle/>
                    <a:p>
                      <a:pPr marL="0" marR="0">
                        <a:lnSpc>
                          <a:spcPct val="115000"/>
                        </a:lnSpc>
                        <a:spcBef>
                          <a:spcPts val="0"/>
                        </a:spcBef>
                        <a:spcAft>
                          <a:spcPts val="0"/>
                        </a:spcAft>
                      </a:pPr>
                      <a:r>
                        <a:rPr lang="en-US" sz="1400" b="1">
                          <a:solidFill>
                            <a:srgbClr val="000000"/>
                          </a:solidFill>
                          <a:latin typeface="Helvetica"/>
                          <a:ea typeface="Calibri"/>
                          <a:cs typeface="Times New Roman"/>
                        </a:rPr>
                        <a:t>Flood Warning</a:t>
                      </a:r>
                      <a:endParaRPr lang="en-US" sz="180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latin typeface="Helvetica"/>
                          <a:ea typeface="Calibri"/>
                          <a:cs typeface="Times New Roman"/>
                        </a:rPr>
                        <a:t>Flooding is occurring or will occur soon; if advised to evacuate, do so immediately</a:t>
                      </a:r>
                      <a:endParaRPr lang="en-US" sz="1800" dirty="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tcPr>
                </a:tc>
              </a:tr>
              <a:tr h="514257">
                <a:tc>
                  <a:txBody>
                    <a:bodyPr/>
                    <a:lstStyle/>
                    <a:p>
                      <a:pPr marL="0" marR="0">
                        <a:lnSpc>
                          <a:spcPct val="115000"/>
                        </a:lnSpc>
                        <a:spcBef>
                          <a:spcPts val="0"/>
                        </a:spcBef>
                        <a:spcAft>
                          <a:spcPts val="0"/>
                        </a:spcAft>
                      </a:pPr>
                      <a:r>
                        <a:rPr lang="en-US" sz="1400" b="1" dirty="0">
                          <a:solidFill>
                            <a:srgbClr val="FFFFFF"/>
                          </a:solidFill>
                          <a:latin typeface="Helvetica"/>
                          <a:ea typeface="Calibri"/>
                          <a:cs typeface="Times New Roman"/>
                        </a:rPr>
                        <a:t>Flash Flood Warning</a:t>
                      </a:r>
                      <a:endParaRPr lang="en-US" sz="1800" dirty="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c>
                  <a:txBody>
                    <a:bodyPr/>
                    <a:lstStyle/>
                    <a:p>
                      <a:pPr marL="0" marR="0">
                        <a:lnSpc>
                          <a:spcPct val="115000"/>
                        </a:lnSpc>
                        <a:spcBef>
                          <a:spcPts val="0"/>
                        </a:spcBef>
                        <a:spcAft>
                          <a:spcPts val="0"/>
                        </a:spcAft>
                      </a:pPr>
                      <a:r>
                        <a:rPr lang="en-US" sz="1400" b="1" dirty="0">
                          <a:solidFill>
                            <a:srgbClr val="FFFFFF"/>
                          </a:solidFill>
                          <a:latin typeface="Helvetica"/>
                          <a:ea typeface="Calibri"/>
                          <a:cs typeface="Times New Roman"/>
                        </a:rPr>
                        <a:t>A flash flood is occurring; seek higher ground on foot immediately</a:t>
                      </a:r>
                      <a:endParaRPr lang="en-US" sz="1800" dirty="0">
                        <a:solidFill>
                          <a:srgbClr val="000000"/>
                        </a:solidFill>
                        <a:latin typeface="Calibri"/>
                        <a:ea typeface="Calibri"/>
                        <a:cs typeface="Times New Roman"/>
                      </a:endParaRPr>
                    </a:p>
                  </a:txBody>
                  <a:tcPr marL="68567" marR="68567" marT="0" marB="0" anchor="ctr">
                    <a:lnL>
                      <a:noFill/>
                    </a:lnL>
                    <a:lnR>
                      <a:noFill/>
                    </a:lnR>
                    <a:lnT w="28575" cap="flat" cmpd="sng" algn="ctr">
                      <a:solidFill>
                        <a:srgbClr val="595959"/>
                      </a:solidFill>
                      <a:prstDash val="solid"/>
                      <a:round/>
                      <a:headEnd type="none" w="med" len="med"/>
                      <a:tailEnd type="none" w="med" len="med"/>
                    </a:lnT>
                    <a:lnB w="28575" cap="flat" cmpd="sng" algn="ctr">
                      <a:solidFill>
                        <a:srgbClr val="595959"/>
                      </a:solidFill>
                      <a:prstDash val="solid"/>
                      <a:round/>
                      <a:headEnd type="none" w="med" len="med"/>
                      <a:tailEnd type="none" w="med" len="med"/>
                    </a:lnB>
                    <a:solidFill>
                      <a:srgbClr val="595959"/>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Get Ready for a Flood</a:t>
            </a:r>
          </a:p>
        </p:txBody>
      </p:sp>
      <p:sp>
        <p:nvSpPr>
          <p:cNvPr id="7171" name="Content Placeholder 3"/>
          <p:cNvSpPr>
            <a:spLocks noGrp="1"/>
          </p:cNvSpPr>
          <p:nvPr>
            <p:ph sz="half" idx="2"/>
          </p:nvPr>
        </p:nvSpPr>
        <p:spPr>
          <a:xfrm>
            <a:off x="685800" y="1265238"/>
            <a:ext cx="7467600" cy="5135562"/>
          </a:xfrm>
        </p:spPr>
        <p:txBody>
          <a:bodyPr/>
          <a:lstStyle/>
          <a:p>
            <a:pPr eaLnBrk="1" hangingPunct="1">
              <a:buFont typeface="Arial" pitchFamily="34" charset="0"/>
              <a:buNone/>
            </a:pPr>
            <a:r>
              <a:rPr lang="en-US" sz="1800" smtClean="0"/>
              <a:t>Helpful Equipment </a:t>
            </a:r>
          </a:p>
          <a:p>
            <a:pPr eaLnBrk="1" hangingPunct="1"/>
            <a:r>
              <a:rPr lang="en-US" sz="1800" smtClean="0"/>
              <a:t>The following materials can help you construct </a:t>
            </a:r>
            <a:br>
              <a:rPr lang="en-US" sz="1800" smtClean="0"/>
            </a:br>
            <a:r>
              <a:rPr lang="en-US" sz="1800" smtClean="0"/>
              <a:t>barriers  to stop floodwater from entering your home: </a:t>
            </a:r>
          </a:p>
          <a:p>
            <a:pPr lvl="1" eaLnBrk="1" hangingPunct="1"/>
            <a:r>
              <a:rPr lang="en-US" sz="1800" smtClean="0"/>
              <a:t>Plastic sheeting </a:t>
            </a:r>
          </a:p>
          <a:p>
            <a:pPr lvl="1" eaLnBrk="1" hangingPunct="1"/>
            <a:r>
              <a:rPr lang="en-US" sz="1800" smtClean="0"/>
              <a:t>Lumber</a:t>
            </a:r>
          </a:p>
          <a:p>
            <a:pPr lvl="1" eaLnBrk="1" hangingPunct="1"/>
            <a:r>
              <a:rPr lang="en-US" sz="1800" smtClean="0"/>
              <a:t>Nails </a:t>
            </a:r>
          </a:p>
          <a:p>
            <a:pPr lvl="1" eaLnBrk="1" hangingPunct="1"/>
            <a:r>
              <a:rPr lang="en-US" sz="1800" smtClean="0"/>
              <a:t>Hammer</a:t>
            </a:r>
          </a:p>
          <a:p>
            <a:pPr lvl="1" eaLnBrk="1" hangingPunct="1"/>
            <a:r>
              <a:rPr lang="en-US" sz="1800" smtClean="0"/>
              <a:t>Saw</a:t>
            </a:r>
          </a:p>
          <a:p>
            <a:pPr lvl="1" eaLnBrk="1" hangingPunct="1"/>
            <a:r>
              <a:rPr lang="en-US" sz="1800" smtClean="0"/>
              <a:t>Shovels </a:t>
            </a:r>
          </a:p>
          <a:p>
            <a:pPr lvl="1" eaLnBrk="1" hangingPunct="1"/>
            <a:r>
              <a:rPr lang="en-US" sz="1800" smtClean="0"/>
              <a:t>Sandbags </a:t>
            </a:r>
          </a:p>
          <a:p>
            <a:pPr eaLnBrk="1" hangingPunct="1">
              <a:buFont typeface="Arial" pitchFamily="34" charset="0"/>
              <a:buNone/>
            </a:pPr>
            <a:r>
              <a:rPr lang="en-US" sz="1800" smtClean="0"/>
              <a:t>Important activities</a:t>
            </a:r>
          </a:p>
          <a:p>
            <a:pPr eaLnBrk="1" hangingPunct="1"/>
            <a:r>
              <a:rPr lang="en-US" sz="1800" smtClean="0"/>
              <a:t>Find out if you live in a flood-prone area by visiting </a:t>
            </a:r>
            <a:r>
              <a:rPr lang="en-US" sz="1800" u="sng" smtClean="0">
                <a:hlinkClick r:id="rId3"/>
              </a:rPr>
              <a:t>www.floodsmart.gov</a:t>
            </a:r>
            <a:r>
              <a:rPr lang="en-US" sz="1800" smtClean="0"/>
              <a:t>  </a:t>
            </a:r>
          </a:p>
          <a:p>
            <a:pPr eaLnBrk="1" hangingPunct="1"/>
            <a:r>
              <a:rPr lang="en-US" sz="1800" smtClean="0"/>
              <a:t>Know if your property is above or below the flood stage water level</a:t>
            </a:r>
          </a:p>
          <a:p>
            <a:pPr eaLnBrk="1" hangingPunct="1"/>
            <a:r>
              <a:rPr lang="en-US" sz="1800" smtClean="0"/>
              <a:t>As your insurance agent about flood insurance.</a:t>
            </a:r>
          </a:p>
          <a:p>
            <a:pPr eaLnBrk="1" hangingPunct="1"/>
            <a:r>
              <a:rPr lang="en-US" sz="1800" smtClean="0"/>
              <a:t>Raise items in basements and ground level to upper floors or higher off the ground to prevent damage from floodwaters</a:t>
            </a:r>
          </a:p>
        </p:txBody>
      </p:sp>
      <p:pic>
        <p:nvPicPr>
          <p:cNvPr id="7172" name="Picture 5" descr="This was the scene in 2008 when Munster, Indiana was hit by floods. (CBS)"/>
          <p:cNvPicPr>
            <a:picLocks noChangeAspect="1"/>
          </p:cNvPicPr>
          <p:nvPr/>
        </p:nvPicPr>
        <p:blipFill>
          <a:blip r:embed="rId4" cstate="print"/>
          <a:srcRect/>
          <a:stretch>
            <a:fillRect/>
          </a:stretch>
        </p:blipFill>
        <p:spPr bwMode="auto">
          <a:xfrm>
            <a:off x="6248400" y="1447800"/>
            <a:ext cx="2628900" cy="1981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Get Ready for a Fire</a:t>
            </a:r>
          </a:p>
        </p:txBody>
      </p:sp>
      <p:sp>
        <p:nvSpPr>
          <p:cNvPr id="3" name="Content Placeholder 2"/>
          <p:cNvSpPr>
            <a:spLocks noGrp="1"/>
          </p:cNvSpPr>
          <p:nvPr>
            <p:ph sz="half" idx="1"/>
          </p:nvPr>
        </p:nvSpPr>
        <p:spPr>
          <a:xfrm>
            <a:off x="609600" y="1447800"/>
            <a:ext cx="7772400" cy="4876800"/>
          </a:xfrm>
        </p:spPr>
        <p:txBody>
          <a:bodyPr rtlCol="0">
            <a:normAutofit fontScale="32500" lnSpcReduction="20000"/>
          </a:bodyPr>
          <a:lstStyle/>
          <a:p>
            <a:pPr eaLnBrk="1" fontAlgn="auto" hangingPunct="1">
              <a:spcAft>
                <a:spcPts val="0"/>
              </a:spcAft>
              <a:buFont typeface="Arial" pitchFamily="34" charset="0"/>
              <a:buNone/>
              <a:defRPr/>
            </a:pPr>
            <a:r>
              <a:rPr lang="en-US" sz="6500" b="1" dirty="0" smtClean="0"/>
              <a:t>Fire Basics: </a:t>
            </a:r>
          </a:p>
          <a:p>
            <a:pPr eaLnBrk="1" fontAlgn="auto" hangingPunct="1">
              <a:spcAft>
                <a:spcPts val="0"/>
              </a:spcAft>
              <a:defRPr/>
            </a:pPr>
            <a:r>
              <a:rPr lang="en-US" sz="6500" dirty="0" smtClean="0"/>
              <a:t>Fires affect thousands of Americans and cause billions of dollars in damage every year. </a:t>
            </a:r>
          </a:p>
          <a:p>
            <a:pPr eaLnBrk="1" fontAlgn="auto" hangingPunct="1">
              <a:spcAft>
                <a:spcPts val="0"/>
              </a:spcAft>
              <a:defRPr/>
            </a:pPr>
            <a:r>
              <a:rPr lang="en-US" sz="6500" dirty="0" smtClean="0"/>
              <a:t>Fires can be particularly deadly because they spread so quickly</a:t>
            </a:r>
          </a:p>
          <a:p>
            <a:pPr eaLnBrk="1" fontAlgn="auto" hangingPunct="1">
              <a:spcAft>
                <a:spcPts val="0"/>
              </a:spcAft>
              <a:defRPr/>
            </a:pPr>
            <a:r>
              <a:rPr lang="en-US" sz="6500" dirty="0" smtClean="0"/>
              <a:t>Suffocation is the leading cause of fire-related deaths</a:t>
            </a:r>
          </a:p>
          <a:p>
            <a:pPr eaLnBrk="1" fontAlgn="auto" hangingPunct="1">
              <a:spcAft>
                <a:spcPts val="0"/>
              </a:spcAft>
              <a:buFont typeface="Arial" pitchFamily="34" charset="0"/>
              <a:buNone/>
              <a:defRPr/>
            </a:pPr>
            <a:endParaRPr lang="en-US" sz="6400" dirty="0" smtClean="0"/>
          </a:p>
          <a:p>
            <a:pPr eaLnBrk="1" fontAlgn="auto" hangingPunct="1">
              <a:spcAft>
                <a:spcPts val="0"/>
              </a:spcAft>
              <a:buFont typeface="Arial" pitchFamily="34" charset="0"/>
              <a:buNone/>
              <a:defRPr/>
            </a:pPr>
            <a:r>
              <a:rPr lang="en-US" sz="6400" b="1" dirty="0" smtClean="0"/>
              <a:t>Make a Fire Escape Plan</a:t>
            </a:r>
          </a:p>
          <a:p>
            <a:pPr eaLnBrk="1" fontAlgn="auto" hangingPunct="1">
              <a:spcAft>
                <a:spcPts val="0"/>
              </a:spcAft>
              <a:defRPr/>
            </a:pPr>
            <a:r>
              <a:rPr lang="en-US" sz="6400" dirty="0" smtClean="0"/>
              <a:t>Make sure all family members know what to do in case of a fire.</a:t>
            </a:r>
          </a:p>
          <a:p>
            <a:pPr eaLnBrk="1" fontAlgn="auto" hangingPunct="1">
              <a:spcAft>
                <a:spcPts val="0"/>
              </a:spcAft>
              <a:defRPr/>
            </a:pPr>
            <a:r>
              <a:rPr lang="en-US" sz="6400" dirty="0" smtClean="0"/>
              <a:t>Practice feeling the door before opening it. If the door is hot, get out another way. </a:t>
            </a:r>
          </a:p>
          <a:p>
            <a:pPr eaLnBrk="1" fontAlgn="auto" hangingPunct="1">
              <a:spcAft>
                <a:spcPts val="0"/>
              </a:spcAft>
              <a:defRPr/>
            </a:pPr>
            <a:r>
              <a:rPr lang="en-US" sz="6400" dirty="0" smtClean="0"/>
              <a:t>Draw a floor plan with at least two escape routes from every room of your home.</a:t>
            </a:r>
          </a:p>
          <a:p>
            <a:pPr eaLnBrk="1" fontAlgn="auto" hangingPunct="1">
              <a:spcAft>
                <a:spcPts val="0"/>
              </a:spcAft>
              <a:defRPr/>
            </a:pPr>
            <a:r>
              <a:rPr lang="en-US" sz="6400" dirty="0" smtClean="0"/>
              <a:t>Select a location outside your home where everyone will meet after escaping.</a:t>
            </a:r>
          </a:p>
          <a:p>
            <a:pPr eaLnBrk="1" fontAlgn="auto" hangingPunct="1">
              <a:spcAft>
                <a:spcPts val="0"/>
              </a:spcAft>
              <a:defRPr/>
            </a:pPr>
            <a:r>
              <a:rPr lang="en-US" sz="6400" dirty="0" smtClean="0"/>
              <a:t>Practice your escape plan at least once a month</a:t>
            </a:r>
            <a:r>
              <a:rPr lang="en-US" sz="5600" dirty="0" smtClean="0"/>
              <a:t>.</a:t>
            </a:r>
            <a:endParaRPr lang="en-US" dirty="0" smtClean="0"/>
          </a:p>
          <a:p>
            <a:pPr eaLnBrk="1" fontAlgn="auto" hangingPunct="1">
              <a:spcAft>
                <a:spcPts val="0"/>
              </a:spcAft>
              <a:defRPr/>
            </a:pPr>
            <a:endParaRPr lang="en-US" dirty="0" smtClean="0"/>
          </a:p>
        </p:txBody>
      </p:sp>
      <p:pic>
        <p:nvPicPr>
          <p:cNvPr id="8196" name="Picture 4" descr="http://www.littleelm.org/images/pages/N213/Sparky%20image.jpg"/>
          <p:cNvPicPr>
            <a:picLocks noChangeAspect="1" noChangeArrowheads="1"/>
          </p:cNvPicPr>
          <p:nvPr/>
        </p:nvPicPr>
        <p:blipFill>
          <a:blip r:embed="rId3" cstate="print"/>
          <a:srcRect/>
          <a:stretch>
            <a:fillRect/>
          </a:stretch>
        </p:blipFill>
        <p:spPr bwMode="auto">
          <a:xfrm>
            <a:off x="7315200" y="304800"/>
            <a:ext cx="1203325" cy="1155700"/>
          </a:xfrm>
          <a:prstGeom prst="rect">
            <a:avLst/>
          </a:prstGeom>
          <a:noFill/>
          <a:ln w="9525">
            <a:noFill/>
            <a:miter lim="800000"/>
            <a:headEnd/>
            <a:tailEnd/>
          </a:ln>
        </p:spPr>
      </p:pic>
      <p:pic>
        <p:nvPicPr>
          <p:cNvPr id="8197" name="Picture 4" descr="http://www.littleelm.org/images/pages/N213/Sparky%20image.jpg"/>
          <p:cNvPicPr>
            <a:picLocks noChangeAspect="1" noChangeArrowheads="1"/>
          </p:cNvPicPr>
          <p:nvPr/>
        </p:nvPicPr>
        <p:blipFill>
          <a:blip r:embed="rId3" cstate="print"/>
          <a:srcRect/>
          <a:stretch>
            <a:fillRect/>
          </a:stretch>
        </p:blipFill>
        <p:spPr bwMode="auto">
          <a:xfrm>
            <a:off x="701675" y="228600"/>
            <a:ext cx="1203325" cy="11557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Get Ready for a Fire</a:t>
            </a:r>
          </a:p>
        </p:txBody>
      </p:sp>
      <p:sp>
        <p:nvSpPr>
          <p:cNvPr id="9219" name="Content Placeholder 3"/>
          <p:cNvSpPr>
            <a:spLocks noGrp="1"/>
          </p:cNvSpPr>
          <p:nvPr>
            <p:ph sz="half" idx="2"/>
          </p:nvPr>
        </p:nvSpPr>
        <p:spPr>
          <a:xfrm>
            <a:off x="762000" y="1447800"/>
            <a:ext cx="7924800" cy="5105400"/>
          </a:xfrm>
        </p:spPr>
        <p:txBody>
          <a:bodyPr/>
          <a:lstStyle/>
          <a:p>
            <a:pPr eaLnBrk="1" hangingPunct="1">
              <a:buFont typeface="Arial" pitchFamily="34" charset="0"/>
              <a:buNone/>
            </a:pPr>
            <a:r>
              <a:rPr lang="en-US" sz="2400" smtClean="0"/>
              <a:t>To help keep your home safe:</a:t>
            </a:r>
          </a:p>
          <a:p>
            <a:pPr eaLnBrk="1" hangingPunct="1"/>
            <a:r>
              <a:rPr lang="en-US" sz="1800" smtClean="0"/>
              <a:t>Install a smoke alarm inside each sleeping area and on each level of your home.</a:t>
            </a:r>
            <a:endParaRPr lang="en-US" sz="1600" smtClean="0"/>
          </a:p>
          <a:p>
            <a:pPr lvl="1" eaLnBrk="1" hangingPunct="1"/>
            <a:r>
              <a:rPr lang="en-US" sz="1800" smtClean="0"/>
              <a:t>Test each smoke alarm once a month and replace bad batteries immediately.</a:t>
            </a:r>
          </a:p>
          <a:p>
            <a:pPr lvl="1" eaLnBrk="1" hangingPunct="1"/>
            <a:r>
              <a:rPr lang="en-US" sz="1800" smtClean="0"/>
              <a:t>Regularly replace batteries – consider using daylight savings as a reminder to do so.</a:t>
            </a:r>
          </a:p>
          <a:p>
            <a:pPr lvl="1" eaLnBrk="1" hangingPunct="1"/>
            <a:r>
              <a:rPr lang="en-US" sz="1800" smtClean="0"/>
              <a:t>Replace smoke alarms every 10 years.</a:t>
            </a:r>
            <a:endParaRPr lang="en-US" sz="1200" smtClean="0"/>
          </a:p>
          <a:p>
            <a:pPr eaLnBrk="1" hangingPunct="1"/>
            <a:r>
              <a:rPr lang="en-US" sz="1800" smtClean="0"/>
              <a:t>Sleep with the doors closed to slow the spread of the fire. </a:t>
            </a:r>
          </a:p>
          <a:p>
            <a:pPr eaLnBrk="1" hangingPunct="1"/>
            <a:r>
              <a:rPr lang="en-US" sz="1800" smtClean="0"/>
              <a:t>Keep one or more working fire extinguishers in your home and know how to use them.</a:t>
            </a:r>
          </a:p>
          <a:p>
            <a:pPr eaLnBrk="1" hangingPunct="1"/>
            <a:r>
              <a:rPr lang="en-US" sz="1800" smtClean="0"/>
              <a:t>Never leave something cooking on the stove unattended.</a:t>
            </a:r>
          </a:p>
          <a:p>
            <a:pPr eaLnBrk="1" hangingPunct="1"/>
            <a:r>
              <a:rPr lang="en-US" sz="1800" smtClean="0"/>
              <a:t>Keep matches and lighters safely out of reach of children.</a:t>
            </a:r>
          </a:p>
          <a:p>
            <a:pPr eaLnBrk="1" hangingPunct="1"/>
            <a:r>
              <a:rPr lang="en-US" sz="1800" smtClean="0"/>
              <a:t>Place heaters at least three feet away from flammable material.</a:t>
            </a:r>
          </a:p>
          <a:p>
            <a:pPr eaLnBrk="1" hangingPunct="1"/>
            <a:r>
              <a:rPr lang="en-US" sz="1800" smtClean="0"/>
              <a:t>Do not overload outlets or extension cords.</a:t>
            </a:r>
          </a:p>
          <a:p>
            <a:pPr eaLnBrk="1" hangingPunct="1"/>
            <a:r>
              <a:rPr lang="en-US" sz="1800" smtClean="0"/>
              <a:t>Make sure your home’s address can be clearly seen from the street.</a:t>
            </a:r>
          </a:p>
        </p:txBody>
      </p:sp>
      <p:pic>
        <p:nvPicPr>
          <p:cNvPr id="9220" name="Picture 4" descr="http://www.littleelm.org/images/pages/N213/Sparky%20image.jpg"/>
          <p:cNvPicPr>
            <a:picLocks noChangeAspect="1" noChangeArrowheads="1"/>
          </p:cNvPicPr>
          <p:nvPr/>
        </p:nvPicPr>
        <p:blipFill>
          <a:blip r:embed="rId3" cstate="print"/>
          <a:srcRect/>
          <a:stretch>
            <a:fillRect/>
          </a:stretch>
        </p:blipFill>
        <p:spPr bwMode="auto">
          <a:xfrm>
            <a:off x="7315200" y="304800"/>
            <a:ext cx="1203325" cy="1155700"/>
          </a:xfrm>
          <a:prstGeom prst="rect">
            <a:avLst/>
          </a:prstGeom>
          <a:noFill/>
          <a:ln w="9525">
            <a:noFill/>
            <a:miter lim="800000"/>
            <a:headEnd/>
            <a:tailEnd/>
          </a:ln>
        </p:spPr>
      </p:pic>
      <p:pic>
        <p:nvPicPr>
          <p:cNvPr id="9221" name="Picture 4" descr="http://www.littleelm.org/images/pages/N213/Sparky%20image.jpg"/>
          <p:cNvPicPr>
            <a:picLocks noChangeAspect="1" noChangeArrowheads="1"/>
          </p:cNvPicPr>
          <p:nvPr/>
        </p:nvPicPr>
        <p:blipFill>
          <a:blip r:embed="rId3" cstate="print"/>
          <a:srcRect/>
          <a:stretch>
            <a:fillRect/>
          </a:stretch>
        </p:blipFill>
        <p:spPr bwMode="auto">
          <a:xfrm>
            <a:off x="701675" y="228600"/>
            <a:ext cx="1203325" cy="11557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Get Ready for </a:t>
            </a:r>
            <a:br>
              <a:rPr lang="en-US" smtClean="0"/>
            </a:br>
            <a:r>
              <a:rPr lang="en-US" smtClean="0"/>
              <a:t>Foodborne Illness</a:t>
            </a:r>
          </a:p>
        </p:txBody>
      </p:sp>
      <p:sp>
        <p:nvSpPr>
          <p:cNvPr id="3" name="Content Placeholder 2"/>
          <p:cNvSpPr>
            <a:spLocks noGrp="1"/>
          </p:cNvSpPr>
          <p:nvPr>
            <p:ph sz="half" idx="1"/>
          </p:nvPr>
        </p:nvSpPr>
        <p:spPr>
          <a:xfrm>
            <a:off x="457200" y="1676400"/>
            <a:ext cx="8229600" cy="4953000"/>
          </a:xfrm>
        </p:spPr>
        <p:txBody>
          <a:bodyPr rtlCol="0">
            <a:normAutofit fontScale="55000" lnSpcReduction="20000"/>
          </a:bodyPr>
          <a:lstStyle/>
          <a:p>
            <a:pPr eaLnBrk="1" fontAlgn="auto" hangingPunct="1">
              <a:spcAft>
                <a:spcPts val="0"/>
              </a:spcAft>
              <a:defRPr/>
            </a:pPr>
            <a:r>
              <a:rPr lang="en-US" sz="3400" dirty="0" smtClean="0"/>
              <a:t>Food poisoning is any illness resulting from the consumption of contaminated food, pathogenic bacteria, viruses, or parasites that contaminate food. </a:t>
            </a:r>
          </a:p>
          <a:p>
            <a:pPr eaLnBrk="1" fontAlgn="auto" hangingPunct="1">
              <a:spcAft>
                <a:spcPts val="0"/>
              </a:spcAft>
              <a:defRPr/>
            </a:pPr>
            <a:r>
              <a:rPr lang="en-US" sz="3400" dirty="0" smtClean="0"/>
              <a:t>48 million people (1 in 6 Americans) in the U.S. get sick from contaminated food annually. </a:t>
            </a:r>
          </a:p>
          <a:p>
            <a:pPr eaLnBrk="1" fontAlgn="auto" hangingPunct="1">
              <a:spcAft>
                <a:spcPts val="0"/>
              </a:spcAft>
              <a:defRPr/>
            </a:pPr>
            <a:r>
              <a:rPr lang="en-US" sz="3400" dirty="0" smtClean="0"/>
              <a:t>Common symptoms range from mild to serious and they include:</a:t>
            </a:r>
          </a:p>
          <a:p>
            <a:pPr lvl="1" eaLnBrk="1" fontAlgn="auto" hangingPunct="1">
              <a:spcAft>
                <a:spcPts val="0"/>
              </a:spcAft>
              <a:defRPr/>
            </a:pPr>
            <a:r>
              <a:rPr lang="en-US" sz="3000" dirty="0" smtClean="0"/>
              <a:t>Upset stomach</a:t>
            </a:r>
          </a:p>
          <a:p>
            <a:pPr lvl="1" eaLnBrk="1" fontAlgn="auto" hangingPunct="1">
              <a:spcAft>
                <a:spcPts val="0"/>
              </a:spcAft>
              <a:defRPr/>
            </a:pPr>
            <a:r>
              <a:rPr lang="en-US" sz="3000" dirty="0" smtClean="0"/>
              <a:t>Abdominal cramps</a:t>
            </a:r>
          </a:p>
          <a:p>
            <a:pPr lvl="1" eaLnBrk="1" fontAlgn="auto" hangingPunct="1">
              <a:spcAft>
                <a:spcPts val="0"/>
              </a:spcAft>
              <a:defRPr/>
            </a:pPr>
            <a:r>
              <a:rPr lang="en-US" sz="3000" dirty="0" smtClean="0"/>
              <a:t>Nausea and vomiting</a:t>
            </a:r>
          </a:p>
          <a:p>
            <a:pPr lvl="1" eaLnBrk="1" fontAlgn="auto" hangingPunct="1">
              <a:spcAft>
                <a:spcPts val="0"/>
              </a:spcAft>
              <a:defRPr/>
            </a:pPr>
            <a:r>
              <a:rPr lang="en-US" sz="3000" dirty="0" smtClean="0"/>
              <a:t>Diarrhea</a:t>
            </a:r>
          </a:p>
          <a:p>
            <a:pPr lvl="1" eaLnBrk="1" fontAlgn="auto" hangingPunct="1">
              <a:spcAft>
                <a:spcPts val="0"/>
              </a:spcAft>
              <a:defRPr/>
            </a:pPr>
            <a:r>
              <a:rPr lang="en-US" sz="3000" dirty="0" smtClean="0"/>
              <a:t>Fever</a:t>
            </a:r>
          </a:p>
          <a:p>
            <a:pPr lvl="1" eaLnBrk="1" fontAlgn="auto" hangingPunct="1">
              <a:spcAft>
                <a:spcPts val="0"/>
              </a:spcAft>
              <a:defRPr/>
            </a:pPr>
            <a:r>
              <a:rPr lang="en-US" sz="3000" dirty="0" smtClean="0"/>
              <a:t>Dehydration</a:t>
            </a:r>
          </a:p>
          <a:p>
            <a:pPr eaLnBrk="1" fontAlgn="auto" hangingPunct="1">
              <a:spcAft>
                <a:spcPts val="0"/>
              </a:spcAft>
              <a:defRPr/>
            </a:pPr>
            <a:r>
              <a:rPr lang="en-US" sz="3400" dirty="0" smtClean="0"/>
              <a:t>Some things that can contribute to </a:t>
            </a:r>
            <a:r>
              <a:rPr lang="en-US" sz="3400" dirty="0" err="1" smtClean="0"/>
              <a:t>foodborne</a:t>
            </a:r>
            <a:r>
              <a:rPr lang="en-US" sz="3400" dirty="0" smtClean="0"/>
              <a:t> illness are:</a:t>
            </a:r>
          </a:p>
          <a:p>
            <a:pPr lvl="1" eaLnBrk="1" fontAlgn="auto" hangingPunct="1">
              <a:spcAft>
                <a:spcPts val="0"/>
              </a:spcAft>
              <a:defRPr/>
            </a:pPr>
            <a:r>
              <a:rPr lang="en-US" sz="3000" dirty="0" smtClean="0"/>
              <a:t>Inadequate hand-washing</a:t>
            </a:r>
          </a:p>
          <a:p>
            <a:pPr lvl="1" eaLnBrk="1" fontAlgn="auto" hangingPunct="1">
              <a:spcAft>
                <a:spcPts val="0"/>
              </a:spcAft>
              <a:defRPr/>
            </a:pPr>
            <a:r>
              <a:rPr lang="en-US" sz="3000" dirty="0" smtClean="0"/>
              <a:t>Cross-contamination</a:t>
            </a:r>
          </a:p>
          <a:p>
            <a:pPr lvl="1" eaLnBrk="1" fontAlgn="auto" hangingPunct="1">
              <a:spcAft>
                <a:spcPts val="0"/>
              </a:spcAft>
              <a:defRPr/>
            </a:pPr>
            <a:r>
              <a:rPr lang="en-US" sz="3000" dirty="0" smtClean="0"/>
              <a:t>Storage and cooking temperatures</a:t>
            </a:r>
          </a:p>
          <a:p>
            <a:pPr lvl="1" eaLnBrk="1" fontAlgn="auto" hangingPunct="1">
              <a:spcAft>
                <a:spcPts val="0"/>
              </a:spcAft>
              <a:defRPr/>
            </a:pPr>
            <a:r>
              <a:rPr lang="en-US" sz="3000" dirty="0" smtClean="0"/>
              <a:t>Contamination of food by waste</a:t>
            </a:r>
          </a:p>
          <a:p>
            <a:pPr eaLnBrk="1" fontAlgn="auto" hangingPunct="1">
              <a:spcAft>
                <a:spcPts val="0"/>
              </a:spcAft>
              <a:defRPr/>
            </a:pPr>
            <a:endParaRPr lang="en-US" dirty="0" smtClean="0"/>
          </a:p>
        </p:txBody>
      </p:sp>
      <p:pic>
        <p:nvPicPr>
          <p:cNvPr id="10244" name="Picture 4" descr="https://encrypted-tbn2.gstatic.com/images?q=tbn:ANd9GcR4liynmjVilu7OH-tgMUcmcUH30_MteCKFMcENQjtmdqtNkCkQyQ"/>
          <p:cNvPicPr>
            <a:picLocks noChangeAspect="1"/>
          </p:cNvPicPr>
          <p:nvPr/>
        </p:nvPicPr>
        <p:blipFill>
          <a:blip r:embed="rId3" cstate="print"/>
          <a:srcRect/>
          <a:stretch>
            <a:fillRect/>
          </a:stretch>
        </p:blipFill>
        <p:spPr bwMode="auto">
          <a:xfrm>
            <a:off x="685800" y="457200"/>
            <a:ext cx="990600" cy="811213"/>
          </a:xfrm>
          <a:prstGeom prst="rect">
            <a:avLst/>
          </a:prstGeom>
          <a:noFill/>
          <a:ln w="9525">
            <a:noFill/>
            <a:miter lim="800000"/>
            <a:headEnd/>
            <a:tailEnd/>
          </a:ln>
        </p:spPr>
      </p:pic>
      <p:pic>
        <p:nvPicPr>
          <p:cNvPr id="10245" name="Picture 4" descr="https://encrypted-tbn2.gstatic.com/images?q=tbn:ANd9GcR4liynmjVilu7OH-tgMUcmcUH30_MteCKFMcENQjtmdqtNkCkQyQ"/>
          <p:cNvPicPr>
            <a:picLocks noChangeAspect="1"/>
          </p:cNvPicPr>
          <p:nvPr/>
        </p:nvPicPr>
        <p:blipFill>
          <a:blip r:embed="rId3" cstate="print"/>
          <a:srcRect/>
          <a:stretch>
            <a:fillRect/>
          </a:stretch>
        </p:blipFill>
        <p:spPr bwMode="auto">
          <a:xfrm>
            <a:off x="7162800" y="484188"/>
            <a:ext cx="990600" cy="8112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6480</Words>
  <Application>Microsoft Office PowerPoint</Application>
  <PresentationFormat>On-screen Show (4:3)</PresentationFormat>
  <Paragraphs>567</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Helvetica</vt:lpstr>
      <vt:lpstr>Times New Roman</vt:lpstr>
      <vt:lpstr>Office Theme</vt:lpstr>
      <vt:lpstr>Get Ready for an Earthquake</vt:lpstr>
      <vt:lpstr>Get Ready for an Earthquake</vt:lpstr>
      <vt:lpstr>Get Ready for Extreme Heat</vt:lpstr>
      <vt:lpstr>Get Ready for Extreme Heat</vt:lpstr>
      <vt:lpstr>Get Ready for a Flood</vt:lpstr>
      <vt:lpstr>Get Ready for a Flood</vt:lpstr>
      <vt:lpstr>Get Ready for a Fire</vt:lpstr>
      <vt:lpstr>Get Ready for a Fire</vt:lpstr>
      <vt:lpstr>Get Ready for  Foodborne Illness</vt:lpstr>
      <vt:lpstr>Get Ready for  Foodborne Illness</vt:lpstr>
      <vt:lpstr>Get Ready for Pandemic Influenza</vt:lpstr>
      <vt:lpstr>Get Ready for Pandemic Influenza</vt:lpstr>
      <vt:lpstr>Get Ready for a Thunderstorm</vt:lpstr>
      <vt:lpstr>Get Ready for a Thunderstorm</vt:lpstr>
      <vt:lpstr>Get Ready for a Tornado</vt:lpstr>
      <vt:lpstr>Get Ready for a Tornado</vt:lpstr>
      <vt:lpstr>Get Ready for a Winter Storm</vt:lpstr>
      <vt:lpstr>Get Ready for a Winter Storm</vt:lpstr>
      <vt:lpstr>Get Ready for a Chemical or Hazardous Material Incident</vt:lpstr>
      <vt:lpstr>Get Ready for a Chemical or Hazardous Material Incident</vt:lpstr>
      <vt:lpstr>Get Ready for Cyber Crime</vt:lpstr>
      <vt:lpstr>Get Ready for Cyber Crime</vt:lpstr>
      <vt:lpstr>Get Ready for a Nuclear Power Plant Emergency</vt:lpstr>
      <vt:lpstr>Get Ready for a Nuclear Power Plant Emergency</vt:lpstr>
      <vt:lpstr>Get Ready for School and Workplace Violence</vt:lpstr>
      <vt:lpstr>Get Ready for School and Workplace Violence</vt:lpstr>
      <vt:lpstr>Get Ready for a Terrorist Attack</vt:lpstr>
      <vt:lpstr>Get Ready for a Terrorist Attack</vt:lpstr>
      <vt:lpstr>Get Ready for a Radiological Attack</vt:lpstr>
      <vt:lpstr>Get Ready for a Radiological Attack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Ready for an Earthquake</dc:title>
  <dc:creator>Amy</dc:creator>
  <cp:lastModifiedBy>SMoon</cp:lastModifiedBy>
  <cp:revision>63</cp:revision>
  <dcterms:created xsi:type="dcterms:W3CDTF">2013-04-23T19:50:42Z</dcterms:created>
  <dcterms:modified xsi:type="dcterms:W3CDTF">2013-05-29T14:55:32Z</dcterms:modified>
</cp:coreProperties>
</file>